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6"/>
  </p:notesMasterIdLst>
  <p:sldIdLst>
    <p:sldId id="256" r:id="rId2"/>
    <p:sldId id="294" r:id="rId3"/>
    <p:sldId id="353" r:id="rId4"/>
    <p:sldId id="295" r:id="rId5"/>
    <p:sldId id="298" r:id="rId6"/>
    <p:sldId id="344" r:id="rId7"/>
    <p:sldId id="345" r:id="rId8"/>
    <p:sldId id="346" r:id="rId9"/>
    <p:sldId id="341" r:id="rId10"/>
    <p:sldId id="352" r:id="rId11"/>
    <p:sldId id="354" r:id="rId12"/>
    <p:sldId id="297" r:id="rId13"/>
    <p:sldId id="300" r:id="rId14"/>
    <p:sldId id="299" r:id="rId15"/>
    <p:sldId id="303" r:id="rId16"/>
    <p:sldId id="338" r:id="rId17"/>
    <p:sldId id="309" r:id="rId18"/>
    <p:sldId id="305" r:id="rId19"/>
    <p:sldId id="306" r:id="rId20"/>
    <p:sldId id="307" r:id="rId21"/>
    <p:sldId id="302" r:id="rId22"/>
    <p:sldId id="304" r:id="rId23"/>
    <p:sldId id="351" r:id="rId24"/>
    <p:sldId id="310" r:id="rId25"/>
    <p:sldId id="314" r:id="rId26"/>
    <p:sldId id="316" r:id="rId27"/>
    <p:sldId id="317" r:id="rId28"/>
    <p:sldId id="319" r:id="rId29"/>
    <p:sldId id="318" r:id="rId30"/>
    <p:sldId id="315" r:id="rId31"/>
    <p:sldId id="320" r:id="rId32"/>
    <p:sldId id="355" r:id="rId33"/>
    <p:sldId id="339" r:id="rId34"/>
    <p:sldId id="340" r:id="rId35"/>
    <p:sldId id="313" r:id="rId36"/>
    <p:sldId id="321" r:id="rId37"/>
    <p:sldId id="324" r:id="rId38"/>
    <p:sldId id="322" r:id="rId39"/>
    <p:sldId id="323" r:id="rId40"/>
    <p:sldId id="325" r:id="rId41"/>
    <p:sldId id="326" r:id="rId42"/>
    <p:sldId id="327" r:id="rId43"/>
    <p:sldId id="328" r:id="rId44"/>
    <p:sldId id="311" r:id="rId45"/>
    <p:sldId id="329" r:id="rId46"/>
    <p:sldId id="257" r:id="rId47"/>
    <p:sldId id="330" r:id="rId48"/>
    <p:sldId id="331" r:id="rId49"/>
    <p:sldId id="332" r:id="rId50"/>
    <p:sldId id="312" r:id="rId51"/>
    <p:sldId id="333" r:id="rId52"/>
    <p:sldId id="356" r:id="rId53"/>
    <p:sldId id="265" r:id="rId54"/>
    <p:sldId id="258" r:id="rId55"/>
    <p:sldId id="259" r:id="rId56"/>
    <p:sldId id="261" r:id="rId57"/>
    <p:sldId id="263" r:id="rId58"/>
    <p:sldId id="264" r:id="rId59"/>
    <p:sldId id="262" r:id="rId60"/>
    <p:sldId id="296" r:id="rId61"/>
    <p:sldId id="335" r:id="rId62"/>
    <p:sldId id="336" r:id="rId63"/>
    <p:sldId id="337" r:id="rId64"/>
    <p:sldId id="334"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2E2E"/>
    <a:srgbClr val="CC0000"/>
    <a:srgbClr val="E4D9BD"/>
    <a:srgbClr val="FAFAFA"/>
    <a:srgbClr val="FF0000"/>
    <a:srgbClr val="F2DEDE"/>
    <a:srgbClr val="FF6600"/>
    <a:srgbClr val="ECEBDC"/>
    <a:srgbClr val="F1EFE2"/>
    <a:srgbClr val="F9F7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CE1D5C-856A-416D-BDA7-D097CD97FD67}"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FBF261AC-7AE0-4F0A-A8E3-E1E949D391B9}">
      <dgm:prSet/>
      <dgm:spPr/>
      <dgm:t>
        <a:bodyPr/>
        <a:lstStyle/>
        <a:p>
          <a:r>
            <a:rPr lang="en-US" dirty="0"/>
            <a:t>PoP One</a:t>
          </a:r>
        </a:p>
      </dgm:t>
    </dgm:pt>
    <dgm:pt modelId="{1DEF3B30-C69E-47C5-997D-5924597CC327}" type="parTrans" cxnId="{4B047EB6-7464-4B27-A765-C2454580BFC7}">
      <dgm:prSet/>
      <dgm:spPr/>
      <dgm:t>
        <a:bodyPr/>
        <a:lstStyle/>
        <a:p>
          <a:endParaRPr lang="en-US"/>
        </a:p>
      </dgm:t>
    </dgm:pt>
    <dgm:pt modelId="{47100383-86F0-4F90-93C3-C855CBCBD120}" type="sibTrans" cxnId="{4B047EB6-7464-4B27-A765-C2454580BFC7}">
      <dgm:prSet/>
      <dgm:spPr/>
      <dgm:t>
        <a:bodyPr/>
        <a:lstStyle/>
        <a:p>
          <a:endParaRPr lang="en-US"/>
        </a:p>
      </dgm:t>
    </dgm:pt>
    <dgm:pt modelId="{1A3FF1D7-9185-4520-8D90-2B0F4FBE9B85}">
      <dgm:prSet/>
      <dgm:spPr/>
      <dgm:t>
        <a:bodyPr/>
        <a:lstStyle/>
        <a:p>
          <a:pPr algn="ctr"/>
          <a:r>
            <a:rPr lang="en-US" u="sng" dirty="0"/>
            <a:t>PoP Two</a:t>
          </a:r>
        </a:p>
        <a:p>
          <a:pPr algn="l"/>
          <a:r>
            <a:rPr lang="en-US" dirty="0"/>
            <a:t>* Must have a registration date at least 90 days since the last activity in the first PoP</a:t>
          </a:r>
        </a:p>
        <a:p>
          <a:pPr algn="l"/>
          <a:r>
            <a:rPr lang="en-US" dirty="0"/>
            <a:t>* Must have NRS Registration</a:t>
          </a:r>
        </a:p>
        <a:p>
          <a:pPr algn="l"/>
          <a:r>
            <a:rPr lang="en-US" dirty="0"/>
            <a:t>* Must have at least one approved test</a:t>
          </a:r>
        </a:p>
        <a:p>
          <a:pPr algn="l"/>
          <a:r>
            <a:rPr lang="en-US" dirty="0"/>
            <a:t>* Must have at least 12 hours of approved attendance</a:t>
          </a:r>
        </a:p>
        <a:p>
          <a:pPr algn="l"/>
          <a:r>
            <a:rPr lang="en-US" dirty="0"/>
            <a:t>* Is not required to consider tests in prior PoP </a:t>
          </a:r>
        </a:p>
        <a:p>
          <a:pPr algn="l"/>
          <a:endParaRPr lang="en-US" dirty="0"/>
        </a:p>
        <a:p>
          <a:pPr algn="ctr"/>
          <a:endParaRPr lang="en-US" dirty="0"/>
        </a:p>
      </dgm:t>
    </dgm:pt>
    <dgm:pt modelId="{40C11A97-46CF-42C9-AC65-E66D474FD89E}" type="parTrans" cxnId="{412C1E41-FAF4-4365-B7D1-ABE512279FAE}">
      <dgm:prSet/>
      <dgm:spPr/>
      <dgm:t>
        <a:bodyPr/>
        <a:lstStyle/>
        <a:p>
          <a:endParaRPr lang="en-US"/>
        </a:p>
      </dgm:t>
    </dgm:pt>
    <dgm:pt modelId="{A653F3C5-6F5D-49AA-98E4-35CE7183C0AB}" type="sibTrans" cxnId="{412C1E41-FAF4-4365-B7D1-ABE512279FAE}">
      <dgm:prSet/>
      <dgm:spPr/>
      <dgm:t>
        <a:bodyPr/>
        <a:lstStyle/>
        <a:p>
          <a:endParaRPr lang="en-US"/>
        </a:p>
      </dgm:t>
    </dgm:pt>
    <dgm:pt modelId="{937A0107-0150-422D-B096-6D2F3DDCD686}" type="pres">
      <dgm:prSet presAssocID="{B5CE1D5C-856A-416D-BDA7-D097CD97FD67}" presName="hierChild1" presStyleCnt="0">
        <dgm:presLayoutVars>
          <dgm:chPref val="1"/>
          <dgm:dir/>
          <dgm:animOne val="branch"/>
          <dgm:animLvl val="lvl"/>
          <dgm:resizeHandles/>
        </dgm:presLayoutVars>
      </dgm:prSet>
      <dgm:spPr/>
    </dgm:pt>
    <dgm:pt modelId="{67713163-6BA9-4642-B3EE-933F3793EAAC}" type="pres">
      <dgm:prSet presAssocID="{FBF261AC-7AE0-4F0A-A8E3-E1E949D391B9}" presName="hierRoot1" presStyleCnt="0"/>
      <dgm:spPr/>
    </dgm:pt>
    <dgm:pt modelId="{0ED75266-9CA3-40CA-9348-FC507DA2EA9C}" type="pres">
      <dgm:prSet presAssocID="{FBF261AC-7AE0-4F0A-A8E3-E1E949D391B9}" presName="composite" presStyleCnt="0"/>
      <dgm:spPr/>
    </dgm:pt>
    <dgm:pt modelId="{7EB451A8-4E6B-47D4-AFFE-61B3518F7A02}" type="pres">
      <dgm:prSet presAssocID="{FBF261AC-7AE0-4F0A-A8E3-E1E949D391B9}" presName="background" presStyleLbl="node0" presStyleIdx="0" presStyleCnt="2"/>
      <dgm:spPr/>
    </dgm:pt>
    <dgm:pt modelId="{C0CD5D99-6426-4A16-9613-DF4A9C7F2059}" type="pres">
      <dgm:prSet presAssocID="{FBF261AC-7AE0-4F0A-A8E3-E1E949D391B9}" presName="text" presStyleLbl="fgAcc0" presStyleIdx="0" presStyleCnt="2">
        <dgm:presLayoutVars>
          <dgm:chPref val="3"/>
        </dgm:presLayoutVars>
      </dgm:prSet>
      <dgm:spPr/>
    </dgm:pt>
    <dgm:pt modelId="{67A63B20-51D4-4768-AA99-40C654609679}" type="pres">
      <dgm:prSet presAssocID="{FBF261AC-7AE0-4F0A-A8E3-E1E949D391B9}" presName="hierChild2" presStyleCnt="0"/>
      <dgm:spPr/>
    </dgm:pt>
    <dgm:pt modelId="{14C992F2-AE9D-4E98-914F-03325C6CFEE5}" type="pres">
      <dgm:prSet presAssocID="{1A3FF1D7-9185-4520-8D90-2B0F4FBE9B85}" presName="hierRoot1" presStyleCnt="0"/>
      <dgm:spPr/>
    </dgm:pt>
    <dgm:pt modelId="{6A4921EA-7C19-4E18-8CB6-6902D32CE8FA}" type="pres">
      <dgm:prSet presAssocID="{1A3FF1D7-9185-4520-8D90-2B0F4FBE9B85}" presName="composite" presStyleCnt="0"/>
      <dgm:spPr/>
    </dgm:pt>
    <dgm:pt modelId="{D9E3EB87-D17D-4EA8-BB7B-5A73213B77F2}" type="pres">
      <dgm:prSet presAssocID="{1A3FF1D7-9185-4520-8D90-2B0F4FBE9B85}" presName="background" presStyleLbl="node0" presStyleIdx="1" presStyleCnt="2"/>
      <dgm:spPr/>
    </dgm:pt>
    <dgm:pt modelId="{C5A69348-780A-476A-AA2B-51AD270EEF23}" type="pres">
      <dgm:prSet presAssocID="{1A3FF1D7-9185-4520-8D90-2B0F4FBE9B85}" presName="text" presStyleLbl="fgAcc0" presStyleIdx="1" presStyleCnt="2">
        <dgm:presLayoutVars>
          <dgm:chPref val="3"/>
        </dgm:presLayoutVars>
      </dgm:prSet>
      <dgm:spPr/>
    </dgm:pt>
    <dgm:pt modelId="{80ED4FAE-D1A0-469B-B3D3-5B4900B2DCD6}" type="pres">
      <dgm:prSet presAssocID="{1A3FF1D7-9185-4520-8D90-2B0F4FBE9B85}" presName="hierChild2" presStyleCnt="0"/>
      <dgm:spPr/>
    </dgm:pt>
  </dgm:ptLst>
  <dgm:cxnLst>
    <dgm:cxn modelId="{4BA1C309-E86A-493E-B47A-AD3877F88E44}" type="presOf" srcId="{B5CE1D5C-856A-416D-BDA7-D097CD97FD67}" destId="{937A0107-0150-422D-B096-6D2F3DDCD686}" srcOrd="0" destOrd="0" presId="urn:microsoft.com/office/officeart/2005/8/layout/hierarchy1"/>
    <dgm:cxn modelId="{7CAEAD1D-E110-4C98-9EDF-C82D208120CE}" type="presOf" srcId="{1A3FF1D7-9185-4520-8D90-2B0F4FBE9B85}" destId="{C5A69348-780A-476A-AA2B-51AD270EEF23}" srcOrd="0" destOrd="0" presId="urn:microsoft.com/office/officeart/2005/8/layout/hierarchy1"/>
    <dgm:cxn modelId="{40BC8932-D2BA-43F3-8B4E-5912EF9B68E1}" type="presOf" srcId="{FBF261AC-7AE0-4F0A-A8E3-E1E949D391B9}" destId="{C0CD5D99-6426-4A16-9613-DF4A9C7F2059}" srcOrd="0" destOrd="0" presId="urn:microsoft.com/office/officeart/2005/8/layout/hierarchy1"/>
    <dgm:cxn modelId="{412C1E41-FAF4-4365-B7D1-ABE512279FAE}" srcId="{B5CE1D5C-856A-416D-BDA7-D097CD97FD67}" destId="{1A3FF1D7-9185-4520-8D90-2B0F4FBE9B85}" srcOrd="1" destOrd="0" parTransId="{40C11A97-46CF-42C9-AC65-E66D474FD89E}" sibTransId="{A653F3C5-6F5D-49AA-98E4-35CE7183C0AB}"/>
    <dgm:cxn modelId="{4B047EB6-7464-4B27-A765-C2454580BFC7}" srcId="{B5CE1D5C-856A-416D-BDA7-D097CD97FD67}" destId="{FBF261AC-7AE0-4F0A-A8E3-E1E949D391B9}" srcOrd="0" destOrd="0" parTransId="{1DEF3B30-C69E-47C5-997D-5924597CC327}" sibTransId="{47100383-86F0-4F90-93C3-C855CBCBD120}"/>
    <dgm:cxn modelId="{6C607D2B-C2AA-446A-81F2-5548DCF6CF65}" type="presParOf" srcId="{937A0107-0150-422D-B096-6D2F3DDCD686}" destId="{67713163-6BA9-4642-B3EE-933F3793EAAC}" srcOrd="0" destOrd="0" presId="urn:microsoft.com/office/officeart/2005/8/layout/hierarchy1"/>
    <dgm:cxn modelId="{B04DE810-6994-40FA-B2B2-42297DC694DB}" type="presParOf" srcId="{67713163-6BA9-4642-B3EE-933F3793EAAC}" destId="{0ED75266-9CA3-40CA-9348-FC507DA2EA9C}" srcOrd="0" destOrd="0" presId="urn:microsoft.com/office/officeart/2005/8/layout/hierarchy1"/>
    <dgm:cxn modelId="{11214000-D186-455D-AB42-3AD52FE7D38D}" type="presParOf" srcId="{0ED75266-9CA3-40CA-9348-FC507DA2EA9C}" destId="{7EB451A8-4E6B-47D4-AFFE-61B3518F7A02}" srcOrd="0" destOrd="0" presId="urn:microsoft.com/office/officeart/2005/8/layout/hierarchy1"/>
    <dgm:cxn modelId="{2CAB7FB0-B146-478C-8046-53CFB922A109}" type="presParOf" srcId="{0ED75266-9CA3-40CA-9348-FC507DA2EA9C}" destId="{C0CD5D99-6426-4A16-9613-DF4A9C7F2059}" srcOrd="1" destOrd="0" presId="urn:microsoft.com/office/officeart/2005/8/layout/hierarchy1"/>
    <dgm:cxn modelId="{01B82D8E-0A8C-44B4-BEA5-B2A912184B6F}" type="presParOf" srcId="{67713163-6BA9-4642-B3EE-933F3793EAAC}" destId="{67A63B20-51D4-4768-AA99-40C654609679}" srcOrd="1" destOrd="0" presId="urn:microsoft.com/office/officeart/2005/8/layout/hierarchy1"/>
    <dgm:cxn modelId="{97FD7144-9D47-46E5-A1FE-AC389C3D81CB}" type="presParOf" srcId="{937A0107-0150-422D-B096-6D2F3DDCD686}" destId="{14C992F2-AE9D-4E98-914F-03325C6CFEE5}" srcOrd="1" destOrd="0" presId="urn:microsoft.com/office/officeart/2005/8/layout/hierarchy1"/>
    <dgm:cxn modelId="{EE7627EF-C9A0-44E0-8763-8BEF40BDAC10}" type="presParOf" srcId="{14C992F2-AE9D-4E98-914F-03325C6CFEE5}" destId="{6A4921EA-7C19-4E18-8CB6-6902D32CE8FA}" srcOrd="0" destOrd="0" presId="urn:microsoft.com/office/officeart/2005/8/layout/hierarchy1"/>
    <dgm:cxn modelId="{3D07E0E8-333B-4C5D-BC43-95C58478798D}" type="presParOf" srcId="{6A4921EA-7C19-4E18-8CB6-6902D32CE8FA}" destId="{D9E3EB87-D17D-4EA8-BB7B-5A73213B77F2}" srcOrd="0" destOrd="0" presId="urn:microsoft.com/office/officeart/2005/8/layout/hierarchy1"/>
    <dgm:cxn modelId="{DE0621F8-C55D-402D-9CE1-2339D5BFD994}" type="presParOf" srcId="{6A4921EA-7C19-4E18-8CB6-6902D32CE8FA}" destId="{C5A69348-780A-476A-AA2B-51AD270EEF23}" srcOrd="1" destOrd="0" presId="urn:microsoft.com/office/officeart/2005/8/layout/hierarchy1"/>
    <dgm:cxn modelId="{A6388F0D-B938-4CA2-B1FE-0106AFC56900}" type="presParOf" srcId="{14C992F2-AE9D-4E98-914F-03325C6CFEE5}" destId="{80ED4FAE-D1A0-469B-B3D3-5B4900B2DCD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B451A8-4E6B-47D4-AFFE-61B3518F7A02}">
      <dsp:nvSpPr>
        <dsp:cNvPr id="0" name=""/>
        <dsp:cNvSpPr/>
      </dsp:nvSpPr>
      <dsp:spPr>
        <a:xfrm>
          <a:off x="1346" y="89198"/>
          <a:ext cx="4725967" cy="300098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CD5D99-6426-4A16-9613-DF4A9C7F2059}">
      <dsp:nvSpPr>
        <dsp:cNvPr id="0" name=""/>
        <dsp:cNvSpPr/>
      </dsp:nvSpPr>
      <dsp:spPr>
        <a:xfrm>
          <a:off x="526453" y="588050"/>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PoP One</a:t>
          </a:r>
        </a:p>
      </dsp:txBody>
      <dsp:txXfrm>
        <a:off x="614349" y="675946"/>
        <a:ext cx="4550175" cy="2825197"/>
      </dsp:txXfrm>
    </dsp:sp>
    <dsp:sp modelId="{D9E3EB87-D17D-4EA8-BB7B-5A73213B77F2}">
      <dsp:nvSpPr>
        <dsp:cNvPr id="0" name=""/>
        <dsp:cNvSpPr/>
      </dsp:nvSpPr>
      <dsp:spPr>
        <a:xfrm>
          <a:off x="5777528" y="89198"/>
          <a:ext cx="4725967" cy="300098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A69348-780A-476A-AA2B-51AD270EEF23}">
      <dsp:nvSpPr>
        <dsp:cNvPr id="0" name=""/>
        <dsp:cNvSpPr/>
      </dsp:nvSpPr>
      <dsp:spPr>
        <a:xfrm>
          <a:off x="6302636" y="588050"/>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u="sng" kern="1200" dirty="0"/>
            <a:t>PoP Two</a:t>
          </a:r>
        </a:p>
        <a:p>
          <a:pPr marL="0" lvl="0" indent="0" algn="l" defTabSz="711200">
            <a:lnSpc>
              <a:spcPct val="90000"/>
            </a:lnSpc>
            <a:spcBef>
              <a:spcPct val="0"/>
            </a:spcBef>
            <a:spcAft>
              <a:spcPct val="35000"/>
            </a:spcAft>
            <a:buNone/>
          </a:pPr>
          <a:r>
            <a:rPr lang="en-US" sz="1600" kern="1200" dirty="0"/>
            <a:t>* Must have a registration date at least 90 days since the last activity in the first PoP</a:t>
          </a:r>
        </a:p>
        <a:p>
          <a:pPr marL="0" lvl="0" indent="0" algn="l" defTabSz="711200">
            <a:lnSpc>
              <a:spcPct val="90000"/>
            </a:lnSpc>
            <a:spcBef>
              <a:spcPct val="0"/>
            </a:spcBef>
            <a:spcAft>
              <a:spcPct val="35000"/>
            </a:spcAft>
            <a:buNone/>
          </a:pPr>
          <a:r>
            <a:rPr lang="en-US" sz="1600" kern="1200" dirty="0"/>
            <a:t>* Must have NRS Registration</a:t>
          </a:r>
        </a:p>
        <a:p>
          <a:pPr marL="0" lvl="0" indent="0" algn="l" defTabSz="711200">
            <a:lnSpc>
              <a:spcPct val="90000"/>
            </a:lnSpc>
            <a:spcBef>
              <a:spcPct val="0"/>
            </a:spcBef>
            <a:spcAft>
              <a:spcPct val="35000"/>
            </a:spcAft>
            <a:buNone/>
          </a:pPr>
          <a:r>
            <a:rPr lang="en-US" sz="1600" kern="1200" dirty="0"/>
            <a:t>* Must have at least one approved test</a:t>
          </a:r>
        </a:p>
        <a:p>
          <a:pPr marL="0" lvl="0" indent="0" algn="l" defTabSz="711200">
            <a:lnSpc>
              <a:spcPct val="90000"/>
            </a:lnSpc>
            <a:spcBef>
              <a:spcPct val="0"/>
            </a:spcBef>
            <a:spcAft>
              <a:spcPct val="35000"/>
            </a:spcAft>
            <a:buNone/>
          </a:pPr>
          <a:r>
            <a:rPr lang="en-US" sz="1600" kern="1200" dirty="0"/>
            <a:t>* Must have at least 12 hours of approved attendance</a:t>
          </a:r>
        </a:p>
        <a:p>
          <a:pPr marL="0" lvl="0" indent="0" algn="l" defTabSz="711200">
            <a:lnSpc>
              <a:spcPct val="90000"/>
            </a:lnSpc>
            <a:spcBef>
              <a:spcPct val="0"/>
            </a:spcBef>
            <a:spcAft>
              <a:spcPct val="35000"/>
            </a:spcAft>
            <a:buNone/>
          </a:pPr>
          <a:r>
            <a:rPr lang="en-US" sz="1600" kern="1200" dirty="0"/>
            <a:t>* Is not required to consider tests in prior PoP </a:t>
          </a:r>
        </a:p>
        <a:p>
          <a:pPr marL="0" lvl="0" indent="0" algn="l"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dsp:txBody>
      <dsp:txXfrm>
        <a:off x="6390532" y="675946"/>
        <a:ext cx="4550175" cy="282519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73D604-6087-4AAC-8256-CBB89189699E}" type="datetimeFigureOut">
              <a:rPr lang="en-US" smtClean="0"/>
              <a:t>9/30/2021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C86474-03F2-49B5-B6EE-AEB9CBB8F69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9/30/2021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9/30/2021</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9/30/2021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9/30/2021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9/30/2021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9/30/2021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PoP 101</a:t>
            </a:r>
          </a:p>
        </p:txBody>
      </p:sp>
      <p:pic>
        <p:nvPicPr>
          <p:cNvPr id="5" name="Picture 4"/>
          <p:cNvPicPr>
            <a:picLocks noChangeAspect="1"/>
          </p:cNvPicPr>
          <p:nvPr/>
        </p:nvPicPr>
        <p:blipFill>
          <a:blip r:embed="rId2"/>
          <a:stretch>
            <a:fillRect/>
          </a:stretch>
        </p:blipFill>
        <p:spPr>
          <a:xfrm>
            <a:off x="8141970" y="677530"/>
            <a:ext cx="3771900" cy="685800"/>
          </a:xfrm>
          <a:prstGeom prst="rect">
            <a:avLst/>
          </a:prstGeom>
        </p:spPr>
      </p:pic>
      <p:sp>
        <p:nvSpPr>
          <p:cNvPr id="3" name="TextBox 2">
            <a:extLst>
              <a:ext uri="{FF2B5EF4-FFF2-40B4-BE49-F238E27FC236}">
                <a16:creationId xmlns:a16="http://schemas.microsoft.com/office/drawing/2014/main" id="{30EE0006-D918-46E7-A492-B571E2233A42}"/>
              </a:ext>
            </a:extLst>
          </p:cNvPr>
          <p:cNvSpPr txBox="1"/>
          <p:nvPr/>
        </p:nvSpPr>
        <p:spPr>
          <a:xfrm>
            <a:off x="8549640" y="5652903"/>
            <a:ext cx="2956560" cy="369332"/>
          </a:xfrm>
          <a:prstGeom prst="rect">
            <a:avLst/>
          </a:prstGeom>
          <a:noFill/>
        </p:spPr>
        <p:txBody>
          <a:bodyPr wrap="square" rtlCol="0">
            <a:spAutoFit/>
          </a:bodyPr>
          <a:lstStyle/>
          <a:p>
            <a:pPr algn="r"/>
            <a:r>
              <a:rPr lang="en-US" dirty="0">
                <a:solidFill>
                  <a:schemeClr val="bg1"/>
                </a:solidFill>
              </a:rPr>
              <a:t>Revised December 2020</a:t>
            </a:r>
          </a:p>
        </p:txBody>
      </p:sp>
    </p:spTree>
    <p:extLst>
      <p:ext uri="{BB962C8B-B14F-4D97-AF65-F5344CB8AC3E}">
        <p14:creationId xmlns:p14="http://schemas.microsoft.com/office/powerpoint/2010/main" val="2441811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894" y="729658"/>
            <a:ext cx="11029616" cy="988332"/>
          </a:xfrm>
        </p:spPr>
        <p:txBody>
          <a:bodyPr/>
          <a:lstStyle/>
          <a:p>
            <a:r>
              <a:rPr lang="en-US" dirty="0"/>
              <a:t>TABLE 2A </a:t>
            </a:r>
            <a:br>
              <a:rPr lang="en-US" dirty="0"/>
            </a:br>
            <a:endParaRPr lang="en-US" dirty="0"/>
          </a:p>
        </p:txBody>
      </p:sp>
      <p:pic>
        <p:nvPicPr>
          <p:cNvPr id="4" name="Picture 3">
            <a:extLst>
              <a:ext uri="{FF2B5EF4-FFF2-40B4-BE49-F238E27FC236}">
                <a16:creationId xmlns:a16="http://schemas.microsoft.com/office/drawing/2014/main" id="{07A28544-045D-4D0E-AA81-D973DAF5CB1B}"/>
              </a:ext>
            </a:extLst>
          </p:cNvPr>
          <p:cNvPicPr>
            <a:picLocks noChangeAspect="1"/>
          </p:cNvPicPr>
          <p:nvPr/>
        </p:nvPicPr>
        <p:blipFill>
          <a:blip r:embed="rId2"/>
          <a:stretch>
            <a:fillRect/>
          </a:stretch>
        </p:blipFill>
        <p:spPr>
          <a:xfrm>
            <a:off x="457728" y="2040455"/>
            <a:ext cx="9184112" cy="4577733"/>
          </a:xfrm>
          <a:prstGeom prst="rect">
            <a:avLst/>
          </a:prstGeom>
        </p:spPr>
      </p:pic>
      <p:sp>
        <p:nvSpPr>
          <p:cNvPr id="14" name="TextBox 13">
            <a:extLst>
              <a:ext uri="{FF2B5EF4-FFF2-40B4-BE49-F238E27FC236}">
                <a16:creationId xmlns:a16="http://schemas.microsoft.com/office/drawing/2014/main" id="{B9F6403A-E93B-43E2-A817-02F605CCABC7}"/>
              </a:ext>
            </a:extLst>
          </p:cNvPr>
          <p:cNvSpPr txBox="1"/>
          <p:nvPr/>
        </p:nvSpPr>
        <p:spPr>
          <a:xfrm>
            <a:off x="5974461" y="3648602"/>
            <a:ext cx="5631049" cy="1938992"/>
          </a:xfrm>
          <a:prstGeom prst="rect">
            <a:avLst/>
          </a:prstGeom>
          <a:solidFill>
            <a:schemeClr val="bg1">
              <a:lumMod val="85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400" b="1" i="1" dirty="0">
                <a:latin typeface="Lucida Sans Unicode" panose="020B0602030504020204" pitchFamily="34" charset="0"/>
                <a:cs typeface="Lucida Sans Unicode" panose="020B0602030504020204" pitchFamily="34" charset="0"/>
              </a:rPr>
              <a:t>Information from the student bio page is used to complete Table 2A.  Any student who completes this section, is eligible to appear on this federal table</a:t>
            </a:r>
          </a:p>
        </p:txBody>
      </p:sp>
    </p:spTree>
    <p:extLst>
      <p:ext uri="{BB962C8B-B14F-4D97-AF65-F5344CB8AC3E}">
        <p14:creationId xmlns:p14="http://schemas.microsoft.com/office/powerpoint/2010/main" val="935111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How are periods of participation managed?</a:t>
            </a:r>
          </a:p>
        </p:txBody>
      </p:sp>
      <p:pic>
        <p:nvPicPr>
          <p:cNvPr id="5" name="Picture 4"/>
          <p:cNvPicPr>
            <a:picLocks noChangeAspect="1"/>
          </p:cNvPicPr>
          <p:nvPr/>
        </p:nvPicPr>
        <p:blipFill>
          <a:blip r:embed="rId2"/>
          <a:stretch>
            <a:fillRect/>
          </a:stretch>
        </p:blipFill>
        <p:spPr>
          <a:xfrm>
            <a:off x="8141970" y="677530"/>
            <a:ext cx="3771900" cy="685800"/>
          </a:xfrm>
          <a:prstGeom prst="rect">
            <a:avLst/>
          </a:prstGeom>
        </p:spPr>
      </p:pic>
      <p:sp>
        <p:nvSpPr>
          <p:cNvPr id="3" name="TextBox 2"/>
          <p:cNvSpPr txBox="1"/>
          <p:nvPr/>
        </p:nvSpPr>
        <p:spPr>
          <a:xfrm>
            <a:off x="828000" y="3218400"/>
            <a:ext cx="9936000" cy="1261884"/>
          </a:xfrm>
          <a:prstGeom prst="rect">
            <a:avLst/>
          </a:prstGeom>
          <a:noFill/>
        </p:spPr>
        <p:txBody>
          <a:bodyPr wrap="square" rtlCol="0">
            <a:spAutoFit/>
          </a:bodyPr>
          <a:lstStyle/>
          <a:p>
            <a:endParaRPr lang="en-US" sz="1400" dirty="0">
              <a:solidFill>
                <a:schemeClr val="bg1"/>
              </a:solidFill>
            </a:endParaRPr>
          </a:p>
          <a:p>
            <a:pPr marL="285750" indent="-285750">
              <a:buFont typeface="Arial" panose="020B0604020202020204" pitchFamily="34" charset="0"/>
              <a:buChar char="•"/>
            </a:pPr>
            <a:endParaRPr lang="en-US" sz="1400" dirty="0">
              <a:solidFill>
                <a:schemeClr val="bg1"/>
              </a:solidFill>
            </a:endParaRPr>
          </a:p>
          <a:p>
            <a:pPr lvl="1"/>
            <a:endParaRPr lang="en-US" sz="1200" dirty="0">
              <a:solidFill>
                <a:schemeClr val="bg1"/>
              </a:solidFill>
            </a:endParaRPr>
          </a:p>
          <a:p>
            <a:pPr marL="285750" indent="-285750">
              <a:buFont typeface="Arial" panose="020B0604020202020204" pitchFamily="34" charset="0"/>
              <a:buChar char="•"/>
            </a:pP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196554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6" name="Rectangle 15">
            <a:extLst>
              <a:ext uri="{FF2B5EF4-FFF2-40B4-BE49-F238E27FC236}">
                <a16:creationId xmlns:a16="http://schemas.microsoft.com/office/drawing/2014/main" id="{F115DB35-53D7-4EDC-A965-A43492961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48900EB-238F-40A1-8FE6-D0F30C3DF5B6}"/>
              </a:ext>
            </a:extLst>
          </p:cNvPr>
          <p:cNvPicPr>
            <a:picLocks noChangeAspect="1"/>
          </p:cNvPicPr>
          <p:nvPr/>
        </p:nvPicPr>
        <p:blipFill>
          <a:blip r:embed="rId2"/>
          <a:stretch>
            <a:fillRect/>
          </a:stretch>
        </p:blipFill>
        <p:spPr>
          <a:xfrm>
            <a:off x="446533" y="1212144"/>
            <a:ext cx="7433692" cy="1784086"/>
          </a:xfrm>
          <a:prstGeom prst="rect">
            <a:avLst/>
          </a:prstGeom>
        </p:spPr>
      </p:pic>
      <p:sp>
        <p:nvSpPr>
          <p:cNvPr id="18" name="Rectangle 17">
            <a:extLst>
              <a:ext uri="{FF2B5EF4-FFF2-40B4-BE49-F238E27FC236}">
                <a16:creationId xmlns:a16="http://schemas.microsoft.com/office/drawing/2014/main" id="{4B610F9C-62FE-46FC-8607-C35030B63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296275" y="1419225"/>
            <a:ext cx="3081576" cy="2085869"/>
          </a:xfrm>
        </p:spPr>
        <p:txBody>
          <a:bodyPr vert="horz" lIns="91440" tIns="45720" rIns="91440" bIns="45720" rtlCol="0" anchor="b">
            <a:normAutofit/>
          </a:bodyPr>
          <a:lstStyle/>
          <a:p>
            <a:pPr>
              <a:lnSpc>
                <a:spcPct val="90000"/>
              </a:lnSpc>
            </a:pPr>
            <a:r>
              <a:rPr lang="en-US" sz="3300">
                <a:solidFill>
                  <a:srgbClr val="FFFFFF"/>
                </a:solidFill>
              </a:rPr>
              <a:t>When does a Period of Participation Begin?</a:t>
            </a:r>
          </a:p>
        </p:txBody>
      </p:sp>
      <p:sp>
        <p:nvSpPr>
          <p:cNvPr id="5" name="Rectangle 4">
            <a:extLst>
              <a:ext uri="{FF2B5EF4-FFF2-40B4-BE49-F238E27FC236}">
                <a16:creationId xmlns:a16="http://schemas.microsoft.com/office/drawing/2014/main" id="{935A727E-04DF-4C1E-AAE7-3D2127A16807}"/>
              </a:ext>
            </a:extLst>
          </p:cNvPr>
          <p:cNvSpPr/>
          <p:nvPr/>
        </p:nvSpPr>
        <p:spPr>
          <a:xfrm>
            <a:off x="1697173" y="2706306"/>
            <a:ext cx="1495168" cy="187879"/>
          </a:xfrm>
          <a:prstGeom prst="rect">
            <a:avLst/>
          </a:prstGeom>
          <a:noFill/>
          <a:ln w="571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BF4A3DE-F84F-45DA-B155-977A991038E5}"/>
              </a:ext>
            </a:extLst>
          </p:cNvPr>
          <p:cNvSpPr txBox="1"/>
          <p:nvPr/>
        </p:nvSpPr>
        <p:spPr>
          <a:xfrm>
            <a:off x="1431235" y="3505094"/>
            <a:ext cx="5078895" cy="1754326"/>
          </a:xfrm>
          <a:prstGeom prst="rect">
            <a:avLst/>
          </a:prstGeom>
          <a:noFill/>
        </p:spPr>
        <p:txBody>
          <a:bodyPr wrap="square" rtlCol="0">
            <a:spAutoFit/>
          </a:bodyPr>
          <a:lstStyle/>
          <a:p>
            <a:r>
              <a:rPr lang="en-US" dirty="0"/>
              <a:t>For new students or the first NEW PoP in a fiscal year, the date of the first registration in the fiscal year is the start date of the Period of Participation</a:t>
            </a:r>
          </a:p>
          <a:p>
            <a:endParaRPr lang="en-US" dirty="0"/>
          </a:p>
          <a:p>
            <a:r>
              <a:rPr lang="en-US" i="1" dirty="0"/>
              <a:t>We will deal with students who transition from one year to the next later in this presentation</a:t>
            </a:r>
          </a:p>
        </p:txBody>
      </p:sp>
    </p:spTree>
    <p:extLst>
      <p:ext uri="{BB962C8B-B14F-4D97-AF65-F5344CB8AC3E}">
        <p14:creationId xmlns:p14="http://schemas.microsoft.com/office/powerpoint/2010/main" val="3483049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6" name="Rectangle 15">
            <a:extLst>
              <a:ext uri="{FF2B5EF4-FFF2-40B4-BE49-F238E27FC236}">
                <a16:creationId xmlns:a16="http://schemas.microsoft.com/office/drawing/2014/main" id="{F115DB35-53D7-4EDC-A965-A43492961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B610F9C-62FE-46FC-8607-C35030B63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296275" y="1419225"/>
            <a:ext cx="3081576" cy="2085869"/>
          </a:xfrm>
        </p:spPr>
        <p:txBody>
          <a:bodyPr vert="horz" lIns="91440" tIns="45720" rIns="91440" bIns="45720" rtlCol="0" anchor="b">
            <a:normAutofit/>
          </a:bodyPr>
          <a:lstStyle/>
          <a:p>
            <a:pPr>
              <a:lnSpc>
                <a:spcPct val="90000"/>
              </a:lnSpc>
            </a:pPr>
            <a:r>
              <a:rPr lang="en-US" sz="3300">
                <a:solidFill>
                  <a:srgbClr val="FFFFFF"/>
                </a:solidFill>
              </a:rPr>
              <a:t>When does a Period of Participation Begin?</a:t>
            </a:r>
          </a:p>
        </p:txBody>
      </p:sp>
      <p:sp>
        <p:nvSpPr>
          <p:cNvPr id="6" name="TextBox 5">
            <a:extLst>
              <a:ext uri="{FF2B5EF4-FFF2-40B4-BE49-F238E27FC236}">
                <a16:creationId xmlns:a16="http://schemas.microsoft.com/office/drawing/2014/main" id="{EBF4A3DE-F84F-45DA-B155-977A991038E5}"/>
              </a:ext>
            </a:extLst>
          </p:cNvPr>
          <p:cNvSpPr txBox="1"/>
          <p:nvPr/>
        </p:nvSpPr>
        <p:spPr>
          <a:xfrm>
            <a:off x="586409" y="4171016"/>
            <a:ext cx="7009206" cy="923330"/>
          </a:xfrm>
          <a:prstGeom prst="rect">
            <a:avLst/>
          </a:prstGeom>
          <a:noFill/>
        </p:spPr>
        <p:txBody>
          <a:bodyPr wrap="square" rtlCol="0">
            <a:spAutoFit/>
          </a:bodyPr>
          <a:lstStyle/>
          <a:p>
            <a:r>
              <a:rPr lang="en-US" dirty="0"/>
              <a:t>The NRS Registration date (NOT THE CREATED DATE even though the two may be the same) is the key to determining the beginning a student’s PoP. </a:t>
            </a:r>
          </a:p>
        </p:txBody>
      </p:sp>
      <p:pic>
        <p:nvPicPr>
          <p:cNvPr id="4" name="Picture 3">
            <a:extLst>
              <a:ext uri="{FF2B5EF4-FFF2-40B4-BE49-F238E27FC236}">
                <a16:creationId xmlns:a16="http://schemas.microsoft.com/office/drawing/2014/main" id="{E4B98910-4E1F-4410-83F0-40B21CBC1DA6}"/>
              </a:ext>
            </a:extLst>
          </p:cNvPr>
          <p:cNvPicPr>
            <a:picLocks noChangeAspect="1"/>
          </p:cNvPicPr>
          <p:nvPr/>
        </p:nvPicPr>
        <p:blipFill>
          <a:blip r:embed="rId2"/>
          <a:stretch>
            <a:fillRect/>
          </a:stretch>
        </p:blipFill>
        <p:spPr>
          <a:xfrm>
            <a:off x="329915" y="924039"/>
            <a:ext cx="7639878" cy="2762550"/>
          </a:xfrm>
          <a:prstGeom prst="rect">
            <a:avLst/>
          </a:prstGeom>
        </p:spPr>
      </p:pic>
      <p:sp>
        <p:nvSpPr>
          <p:cNvPr id="5" name="Rectangle 4">
            <a:extLst>
              <a:ext uri="{FF2B5EF4-FFF2-40B4-BE49-F238E27FC236}">
                <a16:creationId xmlns:a16="http://schemas.microsoft.com/office/drawing/2014/main" id="{935A727E-04DF-4C1E-AAE7-3D2127A16807}"/>
              </a:ext>
            </a:extLst>
          </p:cNvPr>
          <p:cNvSpPr/>
          <p:nvPr/>
        </p:nvSpPr>
        <p:spPr>
          <a:xfrm>
            <a:off x="5330383" y="1672176"/>
            <a:ext cx="1221246" cy="308113"/>
          </a:xfrm>
          <a:prstGeom prst="rect">
            <a:avLst/>
          </a:prstGeom>
          <a:noFill/>
          <a:ln w="571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ultiplication Sign 2">
            <a:extLst>
              <a:ext uri="{FF2B5EF4-FFF2-40B4-BE49-F238E27FC236}">
                <a16:creationId xmlns:a16="http://schemas.microsoft.com/office/drawing/2014/main" id="{79648221-E42B-4917-9F4F-60D5F5892A73}"/>
              </a:ext>
            </a:extLst>
          </p:cNvPr>
          <p:cNvSpPr/>
          <p:nvPr/>
        </p:nvSpPr>
        <p:spPr>
          <a:xfrm>
            <a:off x="6678867" y="1611916"/>
            <a:ext cx="405353" cy="428631"/>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500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8AD54DB8-C150-4290-85D6-F5B0262BF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28D511D2-9CF1-40DE-BB88-A5A48A0E8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40ADCA80-A0B1-4379-94EC-0A1A73BE1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20" name="Rectangle 19">
              <a:extLst>
                <a:ext uri="{FF2B5EF4-FFF2-40B4-BE49-F238E27FC236}">
                  <a16:creationId xmlns:a16="http://schemas.microsoft.com/office/drawing/2014/main" id="{1EB4D79C-3A0E-4CB5-9A3D-BB816FD52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3839C3D0-536E-4C48-A1C1-D9B718A843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584200" y="2142067"/>
            <a:ext cx="3412067" cy="2971801"/>
          </a:xfrm>
        </p:spPr>
        <p:txBody>
          <a:bodyPr vert="horz" lIns="91440" tIns="45720" rIns="91440" bIns="45720" rtlCol="0" anchor="b">
            <a:normAutofit fontScale="90000"/>
          </a:bodyPr>
          <a:lstStyle/>
          <a:p>
            <a:r>
              <a:rPr lang="en-US" sz="3600" dirty="0"/>
              <a:t>Establishing a Student’s entering Educational Functioning Level - EFL</a:t>
            </a:r>
            <a:br>
              <a:rPr lang="en-US" sz="3600" dirty="0"/>
            </a:br>
            <a:r>
              <a:rPr lang="en-US" sz="2200" dirty="0"/>
              <a:t>(BY ASSESSMENT)</a:t>
            </a:r>
          </a:p>
        </p:txBody>
      </p:sp>
      <p:sp>
        <p:nvSpPr>
          <p:cNvPr id="18" name="TextBox 17">
            <a:extLst>
              <a:ext uri="{FF2B5EF4-FFF2-40B4-BE49-F238E27FC236}">
                <a16:creationId xmlns:a16="http://schemas.microsoft.com/office/drawing/2014/main" id="{A2BF32E9-49EB-4901-98DB-B2365DAAB37E}"/>
              </a:ext>
            </a:extLst>
          </p:cNvPr>
          <p:cNvSpPr txBox="1"/>
          <p:nvPr/>
        </p:nvSpPr>
        <p:spPr>
          <a:xfrm>
            <a:off x="4516425" y="4913237"/>
            <a:ext cx="7201441" cy="1477328"/>
          </a:xfrm>
          <a:prstGeom prst="rect">
            <a:avLst/>
          </a:prstGeom>
          <a:noFill/>
        </p:spPr>
        <p:txBody>
          <a:bodyPr wrap="square" rtlCol="0">
            <a:spAutoFit/>
          </a:bodyPr>
          <a:lstStyle/>
          <a:p>
            <a:r>
              <a:rPr lang="en-US" dirty="0"/>
              <a:t>For new students or the first NEW PoP in a fiscal year, the pre-tests for the student establish the Entering EFL based on the lowest score of the first approved tests of the fiscal. </a:t>
            </a:r>
          </a:p>
          <a:p>
            <a:endParaRPr lang="en-US" dirty="0"/>
          </a:p>
          <a:p>
            <a:r>
              <a:rPr lang="en-US" dirty="0"/>
              <a:t>The assessment that creates the Entering EFL will be highlighted in green. </a:t>
            </a:r>
          </a:p>
        </p:txBody>
      </p:sp>
      <p:pic>
        <p:nvPicPr>
          <p:cNvPr id="5" name="Picture 4">
            <a:extLst>
              <a:ext uri="{FF2B5EF4-FFF2-40B4-BE49-F238E27FC236}">
                <a16:creationId xmlns:a16="http://schemas.microsoft.com/office/drawing/2014/main" id="{4AFB4DAE-F4E0-4C9B-A99B-747BE26929FC}"/>
              </a:ext>
            </a:extLst>
          </p:cNvPr>
          <p:cNvPicPr>
            <a:picLocks noChangeAspect="1"/>
          </p:cNvPicPr>
          <p:nvPr/>
        </p:nvPicPr>
        <p:blipFill>
          <a:blip r:embed="rId2"/>
          <a:stretch>
            <a:fillRect/>
          </a:stretch>
        </p:blipFill>
        <p:spPr>
          <a:xfrm>
            <a:off x="4295986" y="548640"/>
            <a:ext cx="7457946" cy="4473145"/>
          </a:xfrm>
          <a:prstGeom prst="rect">
            <a:avLst/>
          </a:prstGeom>
        </p:spPr>
      </p:pic>
    </p:spTree>
    <p:extLst>
      <p:ext uri="{BB962C8B-B14F-4D97-AF65-F5344CB8AC3E}">
        <p14:creationId xmlns:p14="http://schemas.microsoft.com/office/powerpoint/2010/main" val="3674136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8AD54DB8-C150-4290-85D6-F5B0262BF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28D511D2-9CF1-40DE-BB88-A5A48A0E8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40ADCA80-A0B1-4379-94EC-0A1A73BE1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20" name="Rectangle 19">
              <a:extLst>
                <a:ext uri="{FF2B5EF4-FFF2-40B4-BE49-F238E27FC236}">
                  <a16:creationId xmlns:a16="http://schemas.microsoft.com/office/drawing/2014/main" id="{1EB4D79C-3A0E-4CB5-9A3D-BB816FD52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3839C3D0-536E-4C48-A1C1-D9B718A843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584200" y="2142067"/>
            <a:ext cx="3412067" cy="2971801"/>
          </a:xfrm>
        </p:spPr>
        <p:txBody>
          <a:bodyPr vert="horz" lIns="91440" tIns="45720" rIns="91440" bIns="45720" rtlCol="0" anchor="b">
            <a:normAutofit fontScale="90000"/>
          </a:bodyPr>
          <a:lstStyle/>
          <a:p>
            <a:r>
              <a:rPr lang="en-US" sz="3600" dirty="0"/>
              <a:t>Establishing a Student’s entering Educational Functioning Level - EFL</a:t>
            </a:r>
            <a:br>
              <a:rPr lang="en-US" sz="3600" dirty="0"/>
            </a:br>
            <a:r>
              <a:rPr lang="en-US" sz="2200" dirty="0"/>
              <a:t>(BY ASSESSMENT)</a:t>
            </a:r>
            <a:endParaRPr lang="en-US" sz="3600" dirty="0"/>
          </a:p>
        </p:txBody>
      </p:sp>
      <p:sp>
        <p:nvSpPr>
          <p:cNvPr id="18" name="TextBox 17">
            <a:extLst>
              <a:ext uri="{FF2B5EF4-FFF2-40B4-BE49-F238E27FC236}">
                <a16:creationId xmlns:a16="http://schemas.microsoft.com/office/drawing/2014/main" id="{A2BF32E9-49EB-4901-98DB-B2365DAAB37E}"/>
              </a:ext>
            </a:extLst>
          </p:cNvPr>
          <p:cNvSpPr txBox="1"/>
          <p:nvPr/>
        </p:nvSpPr>
        <p:spPr>
          <a:xfrm>
            <a:off x="4552491" y="3530738"/>
            <a:ext cx="7201441" cy="2031325"/>
          </a:xfrm>
          <a:prstGeom prst="rect">
            <a:avLst/>
          </a:prstGeom>
          <a:noFill/>
        </p:spPr>
        <p:txBody>
          <a:bodyPr wrap="square" rtlCol="0">
            <a:spAutoFit/>
          </a:bodyPr>
          <a:lstStyle/>
          <a:p>
            <a:r>
              <a:rPr lang="en-US" dirty="0"/>
              <a:t>A message on the Approvals page associated with the first assessment of a Period of Participation in a fiscal year will indicate that approving the assessment will establish the Entering EFL for the student.  </a:t>
            </a:r>
          </a:p>
          <a:p>
            <a:endParaRPr lang="en-US" dirty="0"/>
          </a:p>
          <a:p>
            <a:r>
              <a:rPr lang="en-US" dirty="0"/>
              <a:t>This applies to the first PoP of a fiscal year in which the student does not roll over from one year to the next.  We will discuss students who roll over later in this presentation.  </a:t>
            </a:r>
          </a:p>
        </p:txBody>
      </p:sp>
      <p:pic>
        <p:nvPicPr>
          <p:cNvPr id="4" name="Picture 3">
            <a:extLst>
              <a:ext uri="{FF2B5EF4-FFF2-40B4-BE49-F238E27FC236}">
                <a16:creationId xmlns:a16="http://schemas.microsoft.com/office/drawing/2014/main" id="{3DE2D91C-5161-4A06-837A-F8B1EC4A6631}"/>
              </a:ext>
            </a:extLst>
          </p:cNvPr>
          <p:cNvPicPr>
            <a:picLocks noChangeAspect="1"/>
          </p:cNvPicPr>
          <p:nvPr/>
        </p:nvPicPr>
        <p:blipFill>
          <a:blip r:embed="rId2"/>
          <a:stretch>
            <a:fillRect/>
          </a:stretch>
        </p:blipFill>
        <p:spPr>
          <a:xfrm>
            <a:off x="4295986" y="502920"/>
            <a:ext cx="7546531" cy="2586402"/>
          </a:xfrm>
          <a:prstGeom prst="rect">
            <a:avLst/>
          </a:prstGeom>
        </p:spPr>
      </p:pic>
      <p:sp>
        <p:nvSpPr>
          <p:cNvPr id="7" name="Rectangle: Rounded Corners 6">
            <a:extLst>
              <a:ext uri="{FF2B5EF4-FFF2-40B4-BE49-F238E27FC236}">
                <a16:creationId xmlns:a16="http://schemas.microsoft.com/office/drawing/2014/main" id="{2C68DB60-0453-470B-BB85-158A5673D979}"/>
              </a:ext>
            </a:extLst>
          </p:cNvPr>
          <p:cNvSpPr/>
          <p:nvPr/>
        </p:nvSpPr>
        <p:spPr>
          <a:xfrm>
            <a:off x="8448675" y="2257263"/>
            <a:ext cx="3296792" cy="46688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4715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8AD54DB8-C150-4290-85D6-F5B0262BF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28D511D2-9CF1-40DE-BB88-A5A48A0E8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40ADCA80-A0B1-4379-94EC-0A1A73BE1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20" name="Rectangle 19">
              <a:extLst>
                <a:ext uri="{FF2B5EF4-FFF2-40B4-BE49-F238E27FC236}">
                  <a16:creationId xmlns:a16="http://schemas.microsoft.com/office/drawing/2014/main" id="{1EB4D79C-3A0E-4CB5-9A3D-BB816FD52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3839C3D0-536E-4C48-A1C1-D9B718A843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584200" y="2142067"/>
            <a:ext cx="3412067" cy="2971801"/>
          </a:xfrm>
        </p:spPr>
        <p:txBody>
          <a:bodyPr vert="horz" lIns="91440" tIns="45720" rIns="91440" bIns="45720" rtlCol="0" anchor="b">
            <a:normAutofit fontScale="90000"/>
          </a:bodyPr>
          <a:lstStyle/>
          <a:p>
            <a:r>
              <a:rPr lang="en-US" sz="3600" dirty="0"/>
              <a:t>Testing after the Entering EFL has been Established</a:t>
            </a:r>
            <a:br>
              <a:rPr lang="en-US" sz="3600" dirty="0"/>
            </a:br>
            <a:br>
              <a:rPr lang="en-US" sz="3600" dirty="0"/>
            </a:br>
            <a:endParaRPr lang="en-US" sz="3600" dirty="0"/>
          </a:p>
        </p:txBody>
      </p:sp>
      <p:sp>
        <p:nvSpPr>
          <p:cNvPr id="16" name="TextBox 15">
            <a:extLst>
              <a:ext uri="{FF2B5EF4-FFF2-40B4-BE49-F238E27FC236}">
                <a16:creationId xmlns:a16="http://schemas.microsoft.com/office/drawing/2014/main" id="{1FAB08E5-5AEF-4046-84F3-4DF6DA8F085B}"/>
              </a:ext>
            </a:extLst>
          </p:cNvPr>
          <p:cNvSpPr txBox="1"/>
          <p:nvPr/>
        </p:nvSpPr>
        <p:spPr>
          <a:xfrm>
            <a:off x="4668112" y="3729306"/>
            <a:ext cx="7201441" cy="646331"/>
          </a:xfrm>
          <a:prstGeom prst="rect">
            <a:avLst/>
          </a:prstGeom>
          <a:noFill/>
        </p:spPr>
        <p:txBody>
          <a:bodyPr wrap="square" rtlCol="0">
            <a:spAutoFit/>
          </a:bodyPr>
          <a:lstStyle/>
          <a:p>
            <a:r>
              <a:rPr lang="en-US" dirty="0"/>
              <a:t>In the above example, if the TABE 11 Mathematics Test is approved, the student’s Entering EFL will be established as ABE Level 1. </a:t>
            </a:r>
          </a:p>
        </p:txBody>
      </p:sp>
      <p:pic>
        <p:nvPicPr>
          <p:cNvPr id="5" name="Picture 4">
            <a:extLst>
              <a:ext uri="{FF2B5EF4-FFF2-40B4-BE49-F238E27FC236}">
                <a16:creationId xmlns:a16="http://schemas.microsoft.com/office/drawing/2014/main" id="{3DA8FE25-C2E7-447C-9055-853E4B2F4742}"/>
              </a:ext>
            </a:extLst>
          </p:cNvPr>
          <p:cNvPicPr>
            <a:picLocks noChangeAspect="1"/>
          </p:cNvPicPr>
          <p:nvPr/>
        </p:nvPicPr>
        <p:blipFill>
          <a:blip r:embed="rId2"/>
          <a:stretch>
            <a:fillRect/>
          </a:stretch>
        </p:blipFill>
        <p:spPr>
          <a:xfrm>
            <a:off x="4401682" y="1192181"/>
            <a:ext cx="7734300" cy="1953806"/>
          </a:xfrm>
          <a:prstGeom prst="rect">
            <a:avLst/>
          </a:prstGeom>
        </p:spPr>
      </p:pic>
    </p:spTree>
    <p:extLst>
      <p:ext uri="{BB962C8B-B14F-4D97-AF65-F5344CB8AC3E}">
        <p14:creationId xmlns:p14="http://schemas.microsoft.com/office/powerpoint/2010/main" val="821987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8AD54DB8-C150-4290-85D6-F5B0262BF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28D511D2-9CF1-40DE-BB88-A5A48A0E8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40ADCA80-A0B1-4379-94EC-0A1A73BE1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20" name="Rectangle 19">
              <a:extLst>
                <a:ext uri="{FF2B5EF4-FFF2-40B4-BE49-F238E27FC236}">
                  <a16:creationId xmlns:a16="http://schemas.microsoft.com/office/drawing/2014/main" id="{1EB4D79C-3A0E-4CB5-9A3D-BB816FD52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3839C3D0-536E-4C48-A1C1-D9B718A843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584200" y="2142067"/>
            <a:ext cx="3412067" cy="2971801"/>
          </a:xfrm>
        </p:spPr>
        <p:txBody>
          <a:bodyPr vert="horz" lIns="91440" tIns="45720" rIns="91440" bIns="45720" rtlCol="0" anchor="b">
            <a:normAutofit fontScale="90000"/>
          </a:bodyPr>
          <a:lstStyle/>
          <a:p>
            <a:r>
              <a:rPr lang="en-US" sz="3600" dirty="0"/>
              <a:t>Testing after the Entering EFL has been Established</a:t>
            </a:r>
            <a:br>
              <a:rPr lang="en-US" sz="3600" dirty="0"/>
            </a:br>
            <a:br>
              <a:rPr lang="en-US" sz="3600" dirty="0"/>
            </a:br>
            <a:endParaRPr lang="en-US" sz="3600" dirty="0"/>
          </a:p>
        </p:txBody>
      </p:sp>
      <p:sp>
        <p:nvSpPr>
          <p:cNvPr id="16" name="TextBox 15">
            <a:extLst>
              <a:ext uri="{FF2B5EF4-FFF2-40B4-BE49-F238E27FC236}">
                <a16:creationId xmlns:a16="http://schemas.microsoft.com/office/drawing/2014/main" id="{1FAB08E5-5AEF-4046-84F3-4DF6DA8F085B}"/>
              </a:ext>
            </a:extLst>
          </p:cNvPr>
          <p:cNvSpPr txBox="1"/>
          <p:nvPr/>
        </p:nvSpPr>
        <p:spPr>
          <a:xfrm>
            <a:off x="4565380" y="5708749"/>
            <a:ext cx="7201441" cy="646331"/>
          </a:xfrm>
          <a:prstGeom prst="rect">
            <a:avLst/>
          </a:prstGeom>
          <a:noFill/>
        </p:spPr>
        <p:txBody>
          <a:bodyPr wrap="square" rtlCol="0">
            <a:spAutoFit/>
          </a:bodyPr>
          <a:lstStyle/>
          <a:p>
            <a:r>
              <a:rPr lang="en-US" dirty="0"/>
              <a:t>IMPORTANT:  The Entering EFL persists for the entire Fiscal Year, even if the student has a second or third PoP! </a:t>
            </a:r>
          </a:p>
        </p:txBody>
      </p:sp>
      <p:pic>
        <p:nvPicPr>
          <p:cNvPr id="1026" name="Picture 2">
            <a:extLst>
              <a:ext uri="{FF2B5EF4-FFF2-40B4-BE49-F238E27FC236}">
                <a16:creationId xmlns:a16="http://schemas.microsoft.com/office/drawing/2014/main" id="{FFA0B713-32A2-4D0A-AE9A-F136A4CEAB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538080"/>
            <a:ext cx="3944384" cy="5088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361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A926A64B-3BCB-44CC-892E-C791C324B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vert="horz" lIns="91440" tIns="45720" rIns="91440" bIns="45720" rtlCol="0" anchor="b">
            <a:normAutofit/>
          </a:bodyPr>
          <a:lstStyle/>
          <a:p>
            <a:r>
              <a:rPr lang="en-US"/>
              <a:t>Why does the Entering EFL matter? </a:t>
            </a:r>
          </a:p>
        </p:txBody>
      </p:sp>
      <p:sp>
        <p:nvSpPr>
          <p:cNvPr id="81" name="Rectangle 80">
            <a:extLst>
              <a:ext uri="{FF2B5EF4-FFF2-40B4-BE49-F238E27FC236}">
                <a16:creationId xmlns:a16="http://schemas.microsoft.com/office/drawing/2014/main" id="{3FE9758B-E361-4084-8D9F-729FA6C4A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676" name="Picture 4" descr="https://fwlyrics.files.wordpress.com/2012/09/wddim1.jpg?w=450">
            <a:extLst>
              <a:ext uri="{FF2B5EF4-FFF2-40B4-BE49-F238E27FC236}">
                <a16:creationId xmlns:a16="http://schemas.microsoft.com/office/drawing/2014/main" id="{1E7A8AC6-F27F-44B1-A16B-7532E4A7F74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86689" y="2361056"/>
            <a:ext cx="4103596" cy="364921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6D30043-B671-46CD-9156-EABC6B506389}"/>
              </a:ext>
            </a:extLst>
          </p:cNvPr>
          <p:cNvSpPr txBox="1"/>
          <p:nvPr/>
        </p:nvSpPr>
        <p:spPr>
          <a:xfrm>
            <a:off x="6335805" y="2180496"/>
            <a:ext cx="5275001" cy="4045683"/>
          </a:xfrm>
          <a:prstGeom prst="rect">
            <a:avLst/>
          </a:prstGeom>
        </p:spPr>
        <p:txBody>
          <a:bodyPr vert="horz" lIns="91440" tIns="45720" rIns="91440" bIns="45720" rtlCol="0" anchor="ctr">
            <a:normAutofit/>
          </a:bodyPr>
          <a:lstStyle/>
          <a:p>
            <a:pPr marL="514350" indent="-514350">
              <a:spcBef>
                <a:spcPct val="20000"/>
              </a:spcBef>
              <a:spcAft>
                <a:spcPts val="600"/>
              </a:spcAft>
              <a:buClr>
                <a:schemeClr val="accent2"/>
              </a:buClr>
              <a:buSzPct val="92000"/>
              <a:buFont typeface="Wingdings 2" panose="05020102010507070707" pitchFamily="18" charset="2"/>
              <a:buChar char=""/>
            </a:pPr>
            <a:r>
              <a:rPr lang="en-US" dirty="0">
                <a:solidFill>
                  <a:schemeClr val="tx2"/>
                </a:solidFill>
              </a:rPr>
              <a:t>Entering EFL establishes where the student is slotted on Federal Tables 1, 2, 3, 4, 4A, 4B and 4C</a:t>
            </a:r>
          </a:p>
          <a:p>
            <a:pPr marL="514350" indent="-514350">
              <a:spcBef>
                <a:spcPct val="20000"/>
              </a:spcBef>
              <a:spcAft>
                <a:spcPts val="600"/>
              </a:spcAft>
              <a:buClr>
                <a:schemeClr val="accent2"/>
              </a:buClr>
              <a:buSzPct val="92000"/>
              <a:buFont typeface="Wingdings 2" panose="05020102010507070707" pitchFamily="18" charset="2"/>
              <a:buChar char=""/>
            </a:pPr>
            <a:endParaRPr lang="en-US" dirty="0">
              <a:solidFill>
                <a:schemeClr val="tx2"/>
              </a:solidFill>
            </a:endParaRPr>
          </a:p>
          <a:p>
            <a:pPr marL="514350" indent="-514350">
              <a:spcBef>
                <a:spcPct val="20000"/>
              </a:spcBef>
              <a:spcAft>
                <a:spcPts val="600"/>
              </a:spcAft>
              <a:buClr>
                <a:schemeClr val="accent2"/>
              </a:buClr>
              <a:buSzPct val="92000"/>
              <a:buFont typeface="Wingdings 2" panose="05020102010507070707" pitchFamily="18" charset="2"/>
              <a:buChar char=""/>
            </a:pPr>
            <a:r>
              <a:rPr lang="en-US" dirty="0">
                <a:solidFill>
                  <a:schemeClr val="tx2"/>
                </a:solidFill>
              </a:rPr>
              <a:t>Entering EFL establishes the bar for achieving a Measurable Skills Gain.  If a student’s Entering EFL is at Level 2, the student cannot revert to Level 1 and return to Level 2 in the same subject area and qualify for a MSG.  </a:t>
            </a:r>
          </a:p>
        </p:txBody>
      </p:sp>
    </p:spTree>
    <p:extLst>
      <p:ext uri="{BB962C8B-B14F-4D97-AF65-F5344CB8AC3E}">
        <p14:creationId xmlns:p14="http://schemas.microsoft.com/office/powerpoint/2010/main" val="2481163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8AD54DB8-C150-4290-85D6-F5B0262BF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28D511D2-9CF1-40DE-BB88-A5A48A0E8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40ADCA80-A0B1-4379-94EC-0A1A73BE1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20" name="Rectangle 19">
              <a:extLst>
                <a:ext uri="{FF2B5EF4-FFF2-40B4-BE49-F238E27FC236}">
                  <a16:creationId xmlns:a16="http://schemas.microsoft.com/office/drawing/2014/main" id="{1EB4D79C-3A0E-4CB5-9A3D-BB816FD52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3839C3D0-536E-4C48-A1C1-D9B718A843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584200" y="2142067"/>
            <a:ext cx="3412067" cy="2971801"/>
          </a:xfrm>
        </p:spPr>
        <p:txBody>
          <a:bodyPr vert="horz" lIns="91440" tIns="45720" rIns="91440" bIns="45720" rtlCol="0" anchor="b">
            <a:normAutofit fontScale="90000"/>
          </a:bodyPr>
          <a:lstStyle/>
          <a:p>
            <a:r>
              <a:rPr lang="en-US" sz="3600" dirty="0"/>
              <a:t>Testing after the Entering EFL has been Established</a:t>
            </a:r>
            <a:br>
              <a:rPr lang="en-US" sz="3600" dirty="0"/>
            </a:br>
            <a:br>
              <a:rPr lang="en-US" sz="3600" dirty="0"/>
            </a:br>
            <a:endParaRPr lang="en-US" sz="3600" dirty="0"/>
          </a:p>
        </p:txBody>
      </p:sp>
      <p:sp>
        <p:nvSpPr>
          <p:cNvPr id="18" name="TextBox 17">
            <a:extLst>
              <a:ext uri="{FF2B5EF4-FFF2-40B4-BE49-F238E27FC236}">
                <a16:creationId xmlns:a16="http://schemas.microsoft.com/office/drawing/2014/main" id="{A2BF32E9-49EB-4901-98DB-B2365DAAB37E}"/>
              </a:ext>
            </a:extLst>
          </p:cNvPr>
          <p:cNvSpPr txBox="1"/>
          <p:nvPr/>
        </p:nvSpPr>
        <p:spPr>
          <a:xfrm>
            <a:off x="4431774" y="502920"/>
            <a:ext cx="7201441" cy="646331"/>
          </a:xfrm>
          <a:prstGeom prst="rect">
            <a:avLst/>
          </a:prstGeom>
          <a:noFill/>
        </p:spPr>
        <p:txBody>
          <a:bodyPr wrap="square" rtlCol="0">
            <a:spAutoFit/>
          </a:bodyPr>
          <a:lstStyle/>
          <a:p>
            <a:r>
              <a:rPr lang="en-US" dirty="0"/>
              <a:t>Once the Entering EFL has been established, all available assessments in the selected battery will be available.  </a:t>
            </a:r>
          </a:p>
        </p:txBody>
      </p:sp>
      <p:pic>
        <p:nvPicPr>
          <p:cNvPr id="3" name="Picture 2">
            <a:extLst>
              <a:ext uri="{FF2B5EF4-FFF2-40B4-BE49-F238E27FC236}">
                <a16:creationId xmlns:a16="http://schemas.microsoft.com/office/drawing/2014/main" id="{B91B2585-8878-47C9-892F-778D9173553E}"/>
              </a:ext>
            </a:extLst>
          </p:cNvPr>
          <p:cNvPicPr>
            <a:picLocks noChangeAspect="1"/>
          </p:cNvPicPr>
          <p:nvPr/>
        </p:nvPicPr>
        <p:blipFill>
          <a:blip r:embed="rId2"/>
          <a:stretch>
            <a:fillRect/>
          </a:stretch>
        </p:blipFill>
        <p:spPr>
          <a:xfrm>
            <a:off x="7244237" y="1287896"/>
            <a:ext cx="4611295" cy="4867478"/>
          </a:xfrm>
          <a:prstGeom prst="rect">
            <a:avLst/>
          </a:prstGeom>
        </p:spPr>
      </p:pic>
      <p:sp>
        <p:nvSpPr>
          <p:cNvPr id="4" name="Rectangle 3">
            <a:extLst>
              <a:ext uri="{FF2B5EF4-FFF2-40B4-BE49-F238E27FC236}">
                <a16:creationId xmlns:a16="http://schemas.microsoft.com/office/drawing/2014/main" id="{29D8BC0A-39ED-4786-8404-24EB107834E4}"/>
              </a:ext>
            </a:extLst>
          </p:cNvPr>
          <p:cNvSpPr/>
          <p:nvPr/>
        </p:nvSpPr>
        <p:spPr>
          <a:xfrm>
            <a:off x="9572017" y="2276272"/>
            <a:ext cx="2035783" cy="6708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1FDEB3A-EA53-4F8F-8E20-6350E4030409}"/>
              </a:ext>
            </a:extLst>
          </p:cNvPr>
          <p:cNvSpPr/>
          <p:nvPr/>
        </p:nvSpPr>
        <p:spPr>
          <a:xfrm>
            <a:off x="7597302" y="3268493"/>
            <a:ext cx="3754877" cy="356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CB30F6A-A6CA-499F-AD08-9FDDBA8317F4}"/>
              </a:ext>
            </a:extLst>
          </p:cNvPr>
          <p:cNvSpPr txBox="1"/>
          <p:nvPr/>
        </p:nvSpPr>
        <p:spPr>
          <a:xfrm>
            <a:off x="4524430" y="1697660"/>
            <a:ext cx="2453688" cy="3970318"/>
          </a:xfrm>
          <a:prstGeom prst="rect">
            <a:avLst/>
          </a:prstGeom>
          <a:noFill/>
        </p:spPr>
        <p:txBody>
          <a:bodyPr wrap="square" rtlCol="0">
            <a:spAutoFit/>
          </a:bodyPr>
          <a:lstStyle/>
          <a:p>
            <a:r>
              <a:rPr lang="en-US" dirty="0"/>
              <a:t>In the example, the student established the Entering EFL as ABE Level 4 with an approved TABE 11 Math test.  </a:t>
            </a:r>
          </a:p>
          <a:p>
            <a:endParaRPr lang="en-US" dirty="0"/>
          </a:p>
          <a:p>
            <a:r>
              <a:rPr lang="en-US" dirty="0"/>
              <a:t>At that point, the available tests for that battery are:  </a:t>
            </a:r>
          </a:p>
          <a:p>
            <a:endParaRPr lang="en-US" dirty="0"/>
          </a:p>
          <a:p>
            <a:r>
              <a:rPr lang="en-US" dirty="0"/>
              <a:t>TABE 12 Math</a:t>
            </a:r>
          </a:p>
          <a:p>
            <a:r>
              <a:rPr lang="en-US" dirty="0"/>
              <a:t>TABE 11 – 12 Reading</a:t>
            </a:r>
          </a:p>
          <a:p>
            <a:r>
              <a:rPr lang="en-US" dirty="0"/>
              <a:t>TABE 11-12 Language</a:t>
            </a:r>
          </a:p>
        </p:txBody>
      </p:sp>
    </p:spTree>
    <p:extLst>
      <p:ext uri="{BB962C8B-B14F-4D97-AF65-F5344CB8AC3E}">
        <p14:creationId xmlns:p14="http://schemas.microsoft.com/office/powerpoint/2010/main" val="2790605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PoP 101</a:t>
            </a:r>
          </a:p>
        </p:txBody>
      </p:sp>
      <p:pic>
        <p:nvPicPr>
          <p:cNvPr id="5" name="Picture 4"/>
          <p:cNvPicPr>
            <a:picLocks noChangeAspect="1"/>
          </p:cNvPicPr>
          <p:nvPr/>
        </p:nvPicPr>
        <p:blipFill>
          <a:blip r:embed="rId2"/>
          <a:stretch>
            <a:fillRect/>
          </a:stretch>
        </p:blipFill>
        <p:spPr>
          <a:xfrm>
            <a:off x="8141970" y="677530"/>
            <a:ext cx="3771900" cy="685800"/>
          </a:xfrm>
          <a:prstGeom prst="rect">
            <a:avLst/>
          </a:prstGeom>
        </p:spPr>
      </p:pic>
      <p:sp>
        <p:nvSpPr>
          <p:cNvPr id="3" name="TextBox 2"/>
          <p:cNvSpPr txBox="1"/>
          <p:nvPr/>
        </p:nvSpPr>
        <p:spPr>
          <a:xfrm>
            <a:off x="828000" y="3218400"/>
            <a:ext cx="9936000" cy="3046988"/>
          </a:xfrm>
          <a:prstGeom prst="rect">
            <a:avLst/>
          </a:prstGeom>
          <a:noFill/>
        </p:spPr>
        <p:txBody>
          <a:bodyPr wrap="square" rtlCol="0">
            <a:spAutoFit/>
          </a:bodyPr>
          <a:lstStyle/>
          <a:p>
            <a:r>
              <a:rPr lang="en-US" dirty="0">
                <a:solidFill>
                  <a:schemeClr val="bg1"/>
                </a:solidFill>
              </a:rPr>
              <a:t>ANSWERS TO YOUR MOST-ASKED QUESTIONS:</a:t>
            </a:r>
          </a:p>
          <a:p>
            <a:pPr marL="285750" indent="-285750">
              <a:buFont typeface="Arial" panose="020B0604020202020204" pitchFamily="34" charset="0"/>
              <a:buChar char="•"/>
            </a:pPr>
            <a:r>
              <a:rPr lang="en-US" sz="1400" dirty="0">
                <a:solidFill>
                  <a:schemeClr val="bg1"/>
                </a:solidFill>
              </a:rPr>
              <a:t>What constitutes a PoP</a:t>
            </a:r>
          </a:p>
          <a:p>
            <a:pPr marL="285750" indent="-285750">
              <a:buFont typeface="Arial" panose="020B0604020202020204" pitchFamily="34" charset="0"/>
              <a:buChar char="•"/>
            </a:pPr>
            <a:r>
              <a:rPr lang="en-US" sz="1400" dirty="0">
                <a:solidFill>
                  <a:schemeClr val="bg1"/>
                </a:solidFill>
              </a:rPr>
              <a:t>How do </a:t>
            </a:r>
            <a:r>
              <a:rPr lang="en-US" sz="1400" dirty="0" err="1">
                <a:solidFill>
                  <a:schemeClr val="bg1"/>
                </a:solidFill>
              </a:rPr>
              <a:t>PoPs</a:t>
            </a:r>
            <a:r>
              <a:rPr lang="en-US" sz="1400" dirty="0">
                <a:solidFill>
                  <a:schemeClr val="bg1"/>
                </a:solidFill>
              </a:rPr>
              <a:t>  begin?</a:t>
            </a:r>
          </a:p>
          <a:p>
            <a:pPr marL="285750" indent="-285750">
              <a:buFont typeface="Arial" panose="020B0604020202020204" pitchFamily="34" charset="0"/>
              <a:buChar char="•"/>
            </a:pPr>
            <a:r>
              <a:rPr lang="en-US" sz="1400" dirty="0">
                <a:solidFill>
                  <a:schemeClr val="bg1"/>
                </a:solidFill>
              </a:rPr>
              <a:t>What makes a valid PoP?</a:t>
            </a:r>
          </a:p>
          <a:p>
            <a:pPr marL="285750" indent="-285750">
              <a:buFont typeface="Arial" panose="020B0604020202020204" pitchFamily="34" charset="0"/>
              <a:buChar char="•"/>
            </a:pPr>
            <a:r>
              <a:rPr lang="en-US" sz="1400" dirty="0">
                <a:solidFill>
                  <a:schemeClr val="bg1"/>
                </a:solidFill>
              </a:rPr>
              <a:t>How is Entering EFL established?</a:t>
            </a:r>
          </a:p>
          <a:p>
            <a:pPr marL="285750" indent="-285750">
              <a:buFont typeface="Arial" panose="020B0604020202020204" pitchFamily="34" charset="0"/>
              <a:buChar char="•"/>
            </a:pPr>
            <a:r>
              <a:rPr lang="en-US" sz="1400" dirty="0">
                <a:solidFill>
                  <a:schemeClr val="bg1"/>
                </a:solidFill>
              </a:rPr>
              <a:t>How are Measurable Skills Gains generated?</a:t>
            </a:r>
          </a:p>
          <a:p>
            <a:pPr marL="285750" indent="-285750">
              <a:buFont typeface="Arial" panose="020B0604020202020204" pitchFamily="34" charset="0"/>
              <a:buChar char="•"/>
            </a:pPr>
            <a:r>
              <a:rPr lang="en-US" sz="1400" dirty="0">
                <a:solidFill>
                  <a:schemeClr val="bg1"/>
                </a:solidFill>
              </a:rPr>
              <a:t>How do you end a PoP? </a:t>
            </a:r>
          </a:p>
          <a:p>
            <a:pPr marL="285750" indent="-285750">
              <a:buFont typeface="Arial" panose="020B0604020202020204" pitchFamily="34" charset="0"/>
              <a:buChar char="•"/>
            </a:pPr>
            <a:r>
              <a:rPr lang="en-US" sz="1400" dirty="0">
                <a:solidFill>
                  <a:schemeClr val="bg1"/>
                </a:solidFill>
              </a:rPr>
              <a:t>What about students who are in multiple programs in the same PoP?</a:t>
            </a:r>
          </a:p>
          <a:p>
            <a:pPr marL="285750" indent="-285750">
              <a:buFont typeface="Arial" panose="020B0604020202020204" pitchFamily="34" charset="0"/>
              <a:buChar char="•"/>
            </a:pPr>
            <a:r>
              <a:rPr lang="en-US" sz="1400" dirty="0">
                <a:solidFill>
                  <a:schemeClr val="bg1"/>
                </a:solidFill>
              </a:rPr>
              <a:t>What about students who carry over from one fiscal year to the next? </a:t>
            </a:r>
          </a:p>
          <a:p>
            <a:pPr marL="285750" indent="-285750">
              <a:buFont typeface="Arial" panose="020B0604020202020204" pitchFamily="34" charset="0"/>
              <a:buChar char="•"/>
            </a:pPr>
            <a:endParaRPr lang="en-US" sz="1400" dirty="0">
              <a:solidFill>
                <a:schemeClr val="bg1"/>
              </a:solidFill>
            </a:endParaRPr>
          </a:p>
          <a:p>
            <a:pPr lvl="1"/>
            <a:endParaRPr lang="en-US" sz="1200" dirty="0">
              <a:solidFill>
                <a:schemeClr val="bg1"/>
              </a:solidFill>
            </a:endParaRPr>
          </a:p>
          <a:p>
            <a:pPr marL="285750" indent="-285750">
              <a:buFont typeface="Arial" panose="020B0604020202020204" pitchFamily="34" charset="0"/>
              <a:buChar char="•"/>
            </a:pP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871645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8AD54DB8-C150-4290-85D6-F5B0262BF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28D511D2-9CF1-40DE-BB88-A5A48A0E8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40ADCA80-A0B1-4379-94EC-0A1A73BE1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20" name="Rectangle 19">
              <a:extLst>
                <a:ext uri="{FF2B5EF4-FFF2-40B4-BE49-F238E27FC236}">
                  <a16:creationId xmlns:a16="http://schemas.microsoft.com/office/drawing/2014/main" id="{1EB4D79C-3A0E-4CB5-9A3D-BB816FD52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3839C3D0-536E-4C48-A1C1-D9B718A843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584200" y="2142067"/>
            <a:ext cx="3412067" cy="2971801"/>
          </a:xfrm>
        </p:spPr>
        <p:txBody>
          <a:bodyPr vert="horz" lIns="91440" tIns="45720" rIns="91440" bIns="45720" rtlCol="0" anchor="b">
            <a:normAutofit fontScale="90000"/>
          </a:bodyPr>
          <a:lstStyle/>
          <a:p>
            <a:r>
              <a:rPr lang="en-US" sz="3600" dirty="0"/>
              <a:t>Testing after the Entering EFL has been Established</a:t>
            </a:r>
            <a:br>
              <a:rPr lang="en-US" sz="3600" dirty="0"/>
            </a:br>
            <a:br>
              <a:rPr lang="en-US" sz="3600" dirty="0"/>
            </a:br>
            <a:endParaRPr lang="en-US" sz="3600" dirty="0"/>
          </a:p>
        </p:txBody>
      </p:sp>
      <p:sp>
        <p:nvSpPr>
          <p:cNvPr id="18" name="TextBox 17">
            <a:extLst>
              <a:ext uri="{FF2B5EF4-FFF2-40B4-BE49-F238E27FC236}">
                <a16:creationId xmlns:a16="http://schemas.microsoft.com/office/drawing/2014/main" id="{A2BF32E9-49EB-4901-98DB-B2365DAAB37E}"/>
              </a:ext>
            </a:extLst>
          </p:cNvPr>
          <p:cNvSpPr txBox="1"/>
          <p:nvPr/>
        </p:nvSpPr>
        <p:spPr>
          <a:xfrm>
            <a:off x="4431774" y="502920"/>
            <a:ext cx="7201441" cy="646331"/>
          </a:xfrm>
          <a:prstGeom prst="rect">
            <a:avLst/>
          </a:prstGeom>
          <a:noFill/>
        </p:spPr>
        <p:txBody>
          <a:bodyPr wrap="square" rtlCol="0">
            <a:spAutoFit/>
          </a:bodyPr>
          <a:lstStyle/>
          <a:p>
            <a:r>
              <a:rPr lang="en-US" dirty="0"/>
              <a:t>Once the Entering EFL has been established, all available assessments in the selected battery will be available.  </a:t>
            </a:r>
          </a:p>
        </p:txBody>
      </p:sp>
      <p:pic>
        <p:nvPicPr>
          <p:cNvPr id="3" name="Picture 2">
            <a:extLst>
              <a:ext uri="{FF2B5EF4-FFF2-40B4-BE49-F238E27FC236}">
                <a16:creationId xmlns:a16="http://schemas.microsoft.com/office/drawing/2014/main" id="{B91B2585-8878-47C9-892F-778D9173553E}"/>
              </a:ext>
            </a:extLst>
          </p:cNvPr>
          <p:cNvPicPr>
            <a:picLocks noChangeAspect="1"/>
          </p:cNvPicPr>
          <p:nvPr/>
        </p:nvPicPr>
        <p:blipFill>
          <a:blip r:embed="rId2"/>
          <a:stretch>
            <a:fillRect/>
          </a:stretch>
        </p:blipFill>
        <p:spPr>
          <a:xfrm>
            <a:off x="7244237" y="1287896"/>
            <a:ext cx="4611295" cy="4867478"/>
          </a:xfrm>
          <a:prstGeom prst="rect">
            <a:avLst/>
          </a:prstGeom>
        </p:spPr>
      </p:pic>
      <p:sp>
        <p:nvSpPr>
          <p:cNvPr id="4" name="Rectangle 3">
            <a:extLst>
              <a:ext uri="{FF2B5EF4-FFF2-40B4-BE49-F238E27FC236}">
                <a16:creationId xmlns:a16="http://schemas.microsoft.com/office/drawing/2014/main" id="{29D8BC0A-39ED-4786-8404-24EB107834E4}"/>
              </a:ext>
            </a:extLst>
          </p:cNvPr>
          <p:cNvSpPr/>
          <p:nvPr/>
        </p:nvSpPr>
        <p:spPr>
          <a:xfrm>
            <a:off x="9572017" y="2276272"/>
            <a:ext cx="2035783" cy="6708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1FDEB3A-EA53-4F8F-8E20-6350E4030409}"/>
              </a:ext>
            </a:extLst>
          </p:cNvPr>
          <p:cNvSpPr/>
          <p:nvPr/>
        </p:nvSpPr>
        <p:spPr>
          <a:xfrm>
            <a:off x="7597302" y="3268493"/>
            <a:ext cx="3754877" cy="356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CB30F6A-A6CA-499F-AD08-9FDDBA8317F4}"/>
              </a:ext>
            </a:extLst>
          </p:cNvPr>
          <p:cNvSpPr txBox="1"/>
          <p:nvPr/>
        </p:nvSpPr>
        <p:spPr>
          <a:xfrm>
            <a:off x="4524430" y="1697660"/>
            <a:ext cx="2453688" cy="3139321"/>
          </a:xfrm>
          <a:prstGeom prst="rect">
            <a:avLst/>
          </a:prstGeom>
          <a:noFill/>
        </p:spPr>
        <p:txBody>
          <a:bodyPr wrap="square" rtlCol="0">
            <a:spAutoFit/>
          </a:bodyPr>
          <a:lstStyle/>
          <a:p>
            <a:r>
              <a:rPr lang="en-US" dirty="0"/>
              <a:t>The entry of any of the available tests will NOT impact the Entering EFL. </a:t>
            </a:r>
          </a:p>
          <a:p>
            <a:endParaRPr lang="en-US" dirty="0"/>
          </a:p>
          <a:p>
            <a:r>
              <a:rPr lang="en-US" dirty="0"/>
              <a:t>Entering a TABE 11 or 12 Reading  or TABE 11-or 12 Language will establish the threshold for that subject area in the calculation of Measurable Skills Gains</a:t>
            </a:r>
          </a:p>
        </p:txBody>
      </p:sp>
    </p:spTree>
    <p:extLst>
      <p:ext uri="{BB962C8B-B14F-4D97-AF65-F5344CB8AC3E}">
        <p14:creationId xmlns:p14="http://schemas.microsoft.com/office/powerpoint/2010/main" val="81224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6" name="Rectangle 15">
            <a:extLst>
              <a:ext uri="{FF2B5EF4-FFF2-40B4-BE49-F238E27FC236}">
                <a16:creationId xmlns:a16="http://schemas.microsoft.com/office/drawing/2014/main" id="{F115DB35-53D7-4EDC-A965-A43492961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B610F9C-62FE-46FC-8607-C35030B63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296275" y="1419225"/>
            <a:ext cx="3081576" cy="2085869"/>
          </a:xfrm>
        </p:spPr>
        <p:txBody>
          <a:bodyPr vert="horz" lIns="91440" tIns="45720" rIns="91440" bIns="45720" rtlCol="0" anchor="b">
            <a:normAutofit/>
          </a:bodyPr>
          <a:lstStyle/>
          <a:p>
            <a:pPr>
              <a:lnSpc>
                <a:spcPct val="90000"/>
              </a:lnSpc>
            </a:pPr>
            <a:r>
              <a:rPr lang="en-US" sz="3300" dirty="0">
                <a:solidFill>
                  <a:srgbClr val="FFFFFF"/>
                </a:solidFill>
              </a:rPr>
              <a:t>Generating a measurable skills gain</a:t>
            </a:r>
          </a:p>
        </p:txBody>
      </p:sp>
      <p:sp>
        <p:nvSpPr>
          <p:cNvPr id="6" name="TextBox 5">
            <a:extLst>
              <a:ext uri="{FF2B5EF4-FFF2-40B4-BE49-F238E27FC236}">
                <a16:creationId xmlns:a16="http://schemas.microsoft.com/office/drawing/2014/main" id="{EBF4A3DE-F84F-45DA-B155-977A991038E5}"/>
              </a:ext>
            </a:extLst>
          </p:cNvPr>
          <p:cNvSpPr txBox="1"/>
          <p:nvPr/>
        </p:nvSpPr>
        <p:spPr>
          <a:xfrm>
            <a:off x="586409" y="4171016"/>
            <a:ext cx="7009206" cy="369332"/>
          </a:xfrm>
          <a:prstGeom prst="rect">
            <a:avLst/>
          </a:prstGeom>
          <a:noFill/>
        </p:spPr>
        <p:txBody>
          <a:bodyPr wrap="square" rtlCol="0">
            <a:spAutoFit/>
          </a:bodyPr>
          <a:lstStyle/>
          <a:p>
            <a:r>
              <a:rPr lang="en-US"/>
              <a:t>ADD SOMETHING HERE! </a:t>
            </a:r>
            <a:endParaRPr lang="en-US" dirty="0"/>
          </a:p>
        </p:txBody>
      </p:sp>
      <p:pic>
        <p:nvPicPr>
          <p:cNvPr id="5" name="Picture 4">
            <a:extLst>
              <a:ext uri="{FF2B5EF4-FFF2-40B4-BE49-F238E27FC236}">
                <a16:creationId xmlns:a16="http://schemas.microsoft.com/office/drawing/2014/main" id="{475843F4-512E-4FF9-90D3-EC158CD03E45}"/>
              </a:ext>
            </a:extLst>
          </p:cNvPr>
          <p:cNvPicPr>
            <a:picLocks noChangeAspect="1"/>
          </p:cNvPicPr>
          <p:nvPr/>
        </p:nvPicPr>
        <p:blipFill>
          <a:blip r:embed="rId2"/>
          <a:stretch>
            <a:fillRect/>
          </a:stretch>
        </p:blipFill>
        <p:spPr>
          <a:xfrm>
            <a:off x="567532" y="808888"/>
            <a:ext cx="7317396" cy="4924425"/>
          </a:xfrm>
          <a:prstGeom prst="rect">
            <a:avLst/>
          </a:prstGeom>
        </p:spPr>
      </p:pic>
      <p:sp>
        <p:nvSpPr>
          <p:cNvPr id="4" name="TextBox 3">
            <a:extLst>
              <a:ext uri="{FF2B5EF4-FFF2-40B4-BE49-F238E27FC236}">
                <a16:creationId xmlns:a16="http://schemas.microsoft.com/office/drawing/2014/main" id="{EC6D7520-1C40-48E2-8ACE-A1121740A957}"/>
              </a:ext>
            </a:extLst>
          </p:cNvPr>
          <p:cNvSpPr txBox="1"/>
          <p:nvPr/>
        </p:nvSpPr>
        <p:spPr>
          <a:xfrm>
            <a:off x="273377" y="3271101"/>
            <a:ext cx="3563332" cy="2308324"/>
          </a:xfrm>
          <a:prstGeom prst="rect">
            <a:avLst/>
          </a:prstGeom>
          <a:solidFill>
            <a:schemeClr val="bg1"/>
          </a:solidFill>
          <a:ln>
            <a:solidFill>
              <a:srgbClr val="002060"/>
            </a:solidFill>
          </a:ln>
          <a:effectLst>
            <a:outerShdw blurRad="50800" dist="38100" dir="2700000" algn="tl" rotWithShape="0">
              <a:prstClr val="black">
                <a:alpha val="40000"/>
              </a:prstClr>
            </a:outerShdw>
          </a:effectLst>
        </p:spPr>
        <p:txBody>
          <a:bodyPr wrap="square" rtlCol="0">
            <a:spAutoFit/>
          </a:bodyPr>
          <a:lstStyle/>
          <a:p>
            <a:r>
              <a:rPr lang="en-US" dirty="0"/>
              <a:t>Measurable Skills Gains are determined on a subject area by subject area basis.  </a:t>
            </a:r>
          </a:p>
          <a:p>
            <a:endParaRPr lang="en-US" dirty="0"/>
          </a:p>
          <a:p>
            <a:r>
              <a:rPr lang="en-US" dirty="0"/>
              <a:t>In this example, a level improvement in any of the three subject areas will be sufficient to generate a Measurable Skills gain</a:t>
            </a:r>
          </a:p>
        </p:txBody>
      </p:sp>
    </p:spTree>
    <p:extLst>
      <p:ext uri="{BB962C8B-B14F-4D97-AF65-F5344CB8AC3E}">
        <p14:creationId xmlns:p14="http://schemas.microsoft.com/office/powerpoint/2010/main" val="1607579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6" name="Rectangle 15">
            <a:extLst>
              <a:ext uri="{FF2B5EF4-FFF2-40B4-BE49-F238E27FC236}">
                <a16:creationId xmlns:a16="http://schemas.microsoft.com/office/drawing/2014/main" id="{F115DB35-53D7-4EDC-A965-A43492961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B610F9C-62FE-46FC-8607-C35030B63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296275" y="1419225"/>
            <a:ext cx="3081576" cy="2085869"/>
          </a:xfrm>
        </p:spPr>
        <p:txBody>
          <a:bodyPr vert="horz" lIns="91440" tIns="45720" rIns="91440" bIns="45720" rtlCol="0" anchor="b">
            <a:normAutofit/>
          </a:bodyPr>
          <a:lstStyle/>
          <a:p>
            <a:pPr>
              <a:lnSpc>
                <a:spcPct val="90000"/>
              </a:lnSpc>
            </a:pPr>
            <a:r>
              <a:rPr lang="en-US" sz="3300" dirty="0">
                <a:solidFill>
                  <a:srgbClr val="FFFFFF"/>
                </a:solidFill>
              </a:rPr>
              <a:t>Generating a measurable skills gain</a:t>
            </a:r>
          </a:p>
        </p:txBody>
      </p:sp>
      <p:pic>
        <p:nvPicPr>
          <p:cNvPr id="15" name="Picture 14">
            <a:extLst>
              <a:ext uri="{FF2B5EF4-FFF2-40B4-BE49-F238E27FC236}">
                <a16:creationId xmlns:a16="http://schemas.microsoft.com/office/drawing/2014/main" id="{1A4115E5-03FC-4779-888C-E6F8BABF73D4}"/>
              </a:ext>
            </a:extLst>
          </p:cNvPr>
          <p:cNvPicPr>
            <a:picLocks noChangeAspect="1"/>
          </p:cNvPicPr>
          <p:nvPr/>
        </p:nvPicPr>
        <p:blipFill>
          <a:blip r:embed="rId2"/>
          <a:stretch>
            <a:fillRect/>
          </a:stretch>
        </p:blipFill>
        <p:spPr>
          <a:xfrm>
            <a:off x="393202" y="1909161"/>
            <a:ext cx="7317396" cy="4924425"/>
          </a:xfrm>
          <a:prstGeom prst="rect">
            <a:avLst/>
          </a:prstGeom>
        </p:spPr>
      </p:pic>
      <p:pic>
        <p:nvPicPr>
          <p:cNvPr id="5" name="Picture 4">
            <a:extLst>
              <a:ext uri="{FF2B5EF4-FFF2-40B4-BE49-F238E27FC236}">
                <a16:creationId xmlns:a16="http://schemas.microsoft.com/office/drawing/2014/main" id="{D15BF2C3-9E70-483C-853F-5A4CF8EAA582}"/>
              </a:ext>
            </a:extLst>
          </p:cNvPr>
          <p:cNvPicPr>
            <a:picLocks noChangeAspect="1"/>
          </p:cNvPicPr>
          <p:nvPr/>
        </p:nvPicPr>
        <p:blipFill>
          <a:blip r:embed="rId3"/>
          <a:stretch>
            <a:fillRect/>
          </a:stretch>
        </p:blipFill>
        <p:spPr>
          <a:xfrm>
            <a:off x="1219372" y="666415"/>
            <a:ext cx="6286088" cy="1951915"/>
          </a:xfrm>
          <a:prstGeom prst="rect">
            <a:avLst/>
          </a:prstGeom>
          <a:ln>
            <a:solidFill>
              <a:schemeClr val="tx1">
                <a:lumMod val="95000"/>
                <a:lumOff val="5000"/>
              </a:schemeClr>
            </a:solidFill>
          </a:ln>
          <a:effectLst>
            <a:outerShdw blurRad="76200" dist="12700" dir="2700000" sy="-23000" kx="-800400" algn="bl" rotWithShape="0">
              <a:prstClr val="black">
                <a:alpha val="20000"/>
              </a:prstClr>
            </a:outerShdw>
          </a:effectLst>
        </p:spPr>
      </p:pic>
      <p:sp>
        <p:nvSpPr>
          <p:cNvPr id="6" name="TextBox 5">
            <a:extLst>
              <a:ext uri="{FF2B5EF4-FFF2-40B4-BE49-F238E27FC236}">
                <a16:creationId xmlns:a16="http://schemas.microsoft.com/office/drawing/2014/main" id="{EBF4A3DE-F84F-45DA-B155-977A991038E5}"/>
              </a:ext>
            </a:extLst>
          </p:cNvPr>
          <p:cNvSpPr txBox="1"/>
          <p:nvPr/>
        </p:nvSpPr>
        <p:spPr>
          <a:xfrm>
            <a:off x="251129" y="5621875"/>
            <a:ext cx="3655421" cy="923330"/>
          </a:xfrm>
          <a:prstGeom prst="rect">
            <a:avLst/>
          </a:prstGeom>
          <a:solidFill>
            <a:schemeClr val="bg1"/>
          </a:solidFill>
          <a:ln>
            <a:solidFill>
              <a:schemeClr val="accent1">
                <a:lumMod val="75000"/>
              </a:schemeClr>
            </a:solidFill>
          </a:ln>
        </p:spPr>
        <p:txBody>
          <a:bodyPr wrap="square" rtlCol="0">
            <a:spAutoFit/>
          </a:bodyPr>
          <a:lstStyle/>
          <a:p>
            <a:r>
              <a:rPr lang="en-US" dirty="0"/>
              <a:t>Improvement Requirements display the scores needed to achieve a level gain in each tested subject area.  </a:t>
            </a:r>
          </a:p>
        </p:txBody>
      </p:sp>
    </p:spTree>
    <p:extLst>
      <p:ext uri="{BB962C8B-B14F-4D97-AF65-F5344CB8AC3E}">
        <p14:creationId xmlns:p14="http://schemas.microsoft.com/office/powerpoint/2010/main" val="1356879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6" name="Rectangle 15">
            <a:extLst>
              <a:ext uri="{FF2B5EF4-FFF2-40B4-BE49-F238E27FC236}">
                <a16:creationId xmlns:a16="http://schemas.microsoft.com/office/drawing/2014/main" id="{F115DB35-53D7-4EDC-A965-A43492961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B610F9C-62FE-46FC-8607-C35030B63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296275" y="1419225"/>
            <a:ext cx="3081576" cy="2085869"/>
          </a:xfrm>
        </p:spPr>
        <p:txBody>
          <a:bodyPr vert="horz" lIns="91440" tIns="45720" rIns="91440" bIns="45720" rtlCol="0" anchor="b">
            <a:normAutofit/>
          </a:bodyPr>
          <a:lstStyle/>
          <a:p>
            <a:pPr>
              <a:lnSpc>
                <a:spcPct val="90000"/>
              </a:lnSpc>
            </a:pPr>
            <a:r>
              <a:rPr lang="en-US" sz="3300" dirty="0">
                <a:solidFill>
                  <a:srgbClr val="FFFFFF"/>
                </a:solidFill>
              </a:rPr>
              <a:t>Generating a measurable skills gain</a:t>
            </a:r>
          </a:p>
        </p:txBody>
      </p:sp>
      <p:pic>
        <p:nvPicPr>
          <p:cNvPr id="15" name="Picture 14">
            <a:extLst>
              <a:ext uri="{FF2B5EF4-FFF2-40B4-BE49-F238E27FC236}">
                <a16:creationId xmlns:a16="http://schemas.microsoft.com/office/drawing/2014/main" id="{1A4115E5-03FC-4779-888C-E6F8BABF73D4}"/>
              </a:ext>
            </a:extLst>
          </p:cNvPr>
          <p:cNvPicPr>
            <a:picLocks noChangeAspect="1"/>
          </p:cNvPicPr>
          <p:nvPr/>
        </p:nvPicPr>
        <p:blipFill>
          <a:blip r:embed="rId2"/>
          <a:stretch>
            <a:fillRect/>
          </a:stretch>
        </p:blipFill>
        <p:spPr>
          <a:xfrm>
            <a:off x="393202" y="1909161"/>
            <a:ext cx="7317396" cy="4924425"/>
          </a:xfrm>
          <a:prstGeom prst="rect">
            <a:avLst/>
          </a:prstGeom>
        </p:spPr>
      </p:pic>
      <p:pic>
        <p:nvPicPr>
          <p:cNvPr id="5" name="Picture 4">
            <a:extLst>
              <a:ext uri="{FF2B5EF4-FFF2-40B4-BE49-F238E27FC236}">
                <a16:creationId xmlns:a16="http://schemas.microsoft.com/office/drawing/2014/main" id="{D15BF2C3-9E70-483C-853F-5A4CF8EAA582}"/>
              </a:ext>
            </a:extLst>
          </p:cNvPr>
          <p:cNvPicPr>
            <a:picLocks noChangeAspect="1"/>
          </p:cNvPicPr>
          <p:nvPr/>
        </p:nvPicPr>
        <p:blipFill>
          <a:blip r:embed="rId3"/>
          <a:stretch>
            <a:fillRect/>
          </a:stretch>
        </p:blipFill>
        <p:spPr>
          <a:xfrm>
            <a:off x="1219372" y="666415"/>
            <a:ext cx="6286088" cy="1951915"/>
          </a:xfrm>
          <a:prstGeom prst="rect">
            <a:avLst/>
          </a:prstGeom>
          <a:ln>
            <a:solidFill>
              <a:schemeClr val="tx1">
                <a:lumMod val="95000"/>
                <a:lumOff val="5000"/>
              </a:schemeClr>
            </a:solidFill>
          </a:ln>
          <a:effectLst>
            <a:outerShdw blurRad="76200" dist="12700" dir="2700000" sy="-23000" kx="-800400" algn="bl" rotWithShape="0">
              <a:prstClr val="black">
                <a:alpha val="20000"/>
              </a:prstClr>
            </a:outerShdw>
          </a:effectLst>
        </p:spPr>
      </p:pic>
      <p:sp>
        <p:nvSpPr>
          <p:cNvPr id="17" name="TextBox 16">
            <a:extLst>
              <a:ext uri="{FF2B5EF4-FFF2-40B4-BE49-F238E27FC236}">
                <a16:creationId xmlns:a16="http://schemas.microsoft.com/office/drawing/2014/main" id="{3585693F-E048-4002-A82B-CFB0BA928A1C}"/>
              </a:ext>
            </a:extLst>
          </p:cNvPr>
          <p:cNvSpPr txBox="1"/>
          <p:nvPr/>
        </p:nvSpPr>
        <p:spPr>
          <a:xfrm>
            <a:off x="357135" y="4094448"/>
            <a:ext cx="4173308" cy="2308324"/>
          </a:xfrm>
          <a:prstGeom prst="rect">
            <a:avLst/>
          </a:prstGeom>
          <a:solidFill>
            <a:srgbClr val="CC0000"/>
          </a:solidFill>
          <a:ln>
            <a:solidFill>
              <a:schemeClr val="tx1"/>
            </a:solidFill>
          </a:ln>
        </p:spPr>
        <p:txBody>
          <a:bodyPr wrap="square" rtlCol="0">
            <a:spAutoFit/>
          </a:bodyPr>
          <a:lstStyle/>
          <a:p>
            <a:r>
              <a:rPr lang="en-US" dirty="0">
                <a:solidFill>
                  <a:schemeClr val="bg1"/>
                </a:solidFill>
              </a:rPr>
              <a:t>Remember that to generate a MSG the improvement must be higher than the initial threshold level for that particular subject area!  </a:t>
            </a:r>
          </a:p>
          <a:p>
            <a:endParaRPr lang="en-US" dirty="0">
              <a:solidFill>
                <a:schemeClr val="bg1"/>
              </a:solidFill>
            </a:endParaRPr>
          </a:p>
          <a:p>
            <a:r>
              <a:rPr lang="en-US" dirty="0">
                <a:solidFill>
                  <a:schemeClr val="bg1"/>
                </a:solidFill>
              </a:rPr>
              <a:t>Example: Starting at Level 3, regressing to Level 2 and returning to Level 3 is NOT sufficient to qualify for a MSG</a:t>
            </a:r>
          </a:p>
        </p:txBody>
      </p:sp>
    </p:spTree>
    <p:extLst>
      <p:ext uri="{BB962C8B-B14F-4D97-AF65-F5344CB8AC3E}">
        <p14:creationId xmlns:p14="http://schemas.microsoft.com/office/powerpoint/2010/main" val="480284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a pop end?</a:t>
            </a:r>
          </a:p>
        </p:txBody>
      </p:sp>
      <p:sp>
        <p:nvSpPr>
          <p:cNvPr id="3" name="TextBox 2">
            <a:extLst>
              <a:ext uri="{FF2B5EF4-FFF2-40B4-BE49-F238E27FC236}">
                <a16:creationId xmlns:a16="http://schemas.microsoft.com/office/drawing/2014/main" id="{C26E3E4E-F95F-416A-A842-ADE3A3759CF9}"/>
              </a:ext>
            </a:extLst>
          </p:cNvPr>
          <p:cNvSpPr txBox="1"/>
          <p:nvPr/>
        </p:nvSpPr>
        <p:spPr>
          <a:xfrm>
            <a:off x="1050325" y="3888023"/>
            <a:ext cx="2148017" cy="646331"/>
          </a:xfrm>
          <a:prstGeom prst="rect">
            <a:avLst/>
          </a:prstGeom>
          <a:noFill/>
        </p:spPr>
        <p:txBody>
          <a:bodyPr wrap="square" rtlCol="0">
            <a:spAutoFit/>
          </a:bodyPr>
          <a:lstStyle/>
          <a:p>
            <a:pPr algn="ctr"/>
            <a:r>
              <a:rPr lang="en-US" b="1" dirty="0">
                <a:solidFill>
                  <a:srgbClr val="CC0000"/>
                </a:solidFill>
              </a:rPr>
              <a:t>Approved NRS Registration</a:t>
            </a:r>
          </a:p>
        </p:txBody>
      </p:sp>
      <p:sp>
        <p:nvSpPr>
          <p:cNvPr id="11" name="TextBox 10">
            <a:extLst>
              <a:ext uri="{FF2B5EF4-FFF2-40B4-BE49-F238E27FC236}">
                <a16:creationId xmlns:a16="http://schemas.microsoft.com/office/drawing/2014/main" id="{E40AA409-BF35-4568-A55F-05218F1E392C}"/>
              </a:ext>
            </a:extLst>
          </p:cNvPr>
          <p:cNvSpPr txBox="1"/>
          <p:nvPr/>
        </p:nvSpPr>
        <p:spPr>
          <a:xfrm>
            <a:off x="6587967" y="2138701"/>
            <a:ext cx="5289805" cy="1477328"/>
          </a:xfrm>
          <a:prstGeom prst="rect">
            <a:avLst/>
          </a:prstGeom>
          <a:noFill/>
        </p:spPr>
        <p:txBody>
          <a:bodyPr wrap="square" rtlCol="0">
            <a:spAutoFit/>
          </a:bodyPr>
          <a:lstStyle/>
          <a:p>
            <a:pPr algn="ctr"/>
            <a:r>
              <a:rPr lang="en-US" b="1" dirty="0">
                <a:solidFill>
                  <a:srgbClr val="CC0000"/>
                </a:solidFill>
              </a:rPr>
              <a:t>A Period of Participation Ends when there has been no activity on the student’s record for at least 90 days</a:t>
            </a:r>
          </a:p>
          <a:p>
            <a:pPr algn="ctr"/>
            <a:r>
              <a:rPr lang="en-US" b="1" dirty="0">
                <a:solidFill>
                  <a:srgbClr val="CC0000"/>
                </a:solidFill>
              </a:rPr>
              <a:t>-- AND –</a:t>
            </a:r>
          </a:p>
          <a:p>
            <a:pPr algn="ctr"/>
            <a:r>
              <a:rPr lang="en-US" b="1" dirty="0">
                <a:solidFill>
                  <a:srgbClr val="CC0000"/>
                </a:solidFill>
              </a:rPr>
              <a:t>No future services are scheduled. </a:t>
            </a:r>
          </a:p>
        </p:txBody>
      </p:sp>
      <p:pic>
        <p:nvPicPr>
          <p:cNvPr id="4" name="Picture 2" descr="http://tylermayforth.com/wp-content/uploads/2016/01/Calendar-Photo.jpg">
            <a:extLst>
              <a:ext uri="{FF2B5EF4-FFF2-40B4-BE49-F238E27FC236}">
                <a16:creationId xmlns:a16="http://schemas.microsoft.com/office/drawing/2014/main" id="{2C7A7A20-C197-459E-AAFA-59E378FE1F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786" y="1992651"/>
            <a:ext cx="6141182" cy="3232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304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A926A64B-3BCB-44CC-892E-C791C324B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4" name="Rectangle 23">
            <a:extLst>
              <a:ext uri="{FF2B5EF4-FFF2-40B4-BE49-F238E27FC236}">
                <a16:creationId xmlns:a16="http://schemas.microsoft.com/office/drawing/2014/main" id="{8F404549-B4DC-481C-926C-DED3EF1C5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E8FD5CD-351E-4B06-8B78-BD5102D00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1255" y="702156"/>
            <a:ext cx="3409783" cy="1013800"/>
          </a:xfrm>
        </p:spPr>
        <p:txBody>
          <a:bodyPr vert="horz" lIns="91440" tIns="45720" rIns="91440" bIns="45720" rtlCol="0" anchor="b">
            <a:normAutofit/>
          </a:bodyPr>
          <a:lstStyle/>
          <a:p>
            <a:r>
              <a:rPr lang="en-US" dirty="0"/>
              <a:t>How does a pop end?</a:t>
            </a:r>
          </a:p>
        </p:txBody>
      </p:sp>
      <p:sp>
        <p:nvSpPr>
          <p:cNvPr id="11" name="TextBox 10">
            <a:extLst>
              <a:ext uri="{FF2B5EF4-FFF2-40B4-BE49-F238E27FC236}">
                <a16:creationId xmlns:a16="http://schemas.microsoft.com/office/drawing/2014/main" id="{E40AA409-BF35-4568-A55F-05218F1E392C}"/>
              </a:ext>
            </a:extLst>
          </p:cNvPr>
          <p:cNvSpPr txBox="1"/>
          <p:nvPr/>
        </p:nvSpPr>
        <p:spPr>
          <a:xfrm>
            <a:off x="601255" y="1964168"/>
            <a:ext cx="3409782" cy="4036582"/>
          </a:xfrm>
          <a:prstGeom prst="rect">
            <a:avLst/>
          </a:prstGeom>
        </p:spPr>
        <p:txBody>
          <a:bodyPr vert="horz" lIns="91440" tIns="45720" rIns="91440" bIns="45720" rtlCol="0" anchor="ctr">
            <a:normAutofit/>
          </a:bodyPr>
          <a:lstStyle/>
          <a:p>
            <a:pPr>
              <a:spcBef>
                <a:spcPct val="20000"/>
              </a:spcBef>
              <a:spcAft>
                <a:spcPts val="600"/>
              </a:spcAft>
              <a:buClr>
                <a:schemeClr val="accent2"/>
              </a:buClr>
              <a:buSzPct val="92000"/>
            </a:pPr>
            <a:r>
              <a:rPr lang="en-US" b="1" dirty="0">
                <a:solidFill>
                  <a:schemeClr val="bg1"/>
                </a:solidFill>
              </a:rPr>
              <a:t>A Period of Participation Ends when there has been no activity on the student’s record for at least 90 days</a:t>
            </a:r>
          </a:p>
          <a:p>
            <a:pPr>
              <a:spcBef>
                <a:spcPct val="20000"/>
              </a:spcBef>
              <a:spcAft>
                <a:spcPts val="600"/>
              </a:spcAft>
              <a:buClr>
                <a:schemeClr val="accent2"/>
              </a:buClr>
              <a:buSzPct val="92000"/>
            </a:pPr>
            <a:r>
              <a:rPr lang="en-US" b="1" dirty="0">
                <a:solidFill>
                  <a:schemeClr val="bg1"/>
                </a:solidFill>
              </a:rPr>
              <a:t>-- AND –</a:t>
            </a:r>
          </a:p>
          <a:p>
            <a:pPr>
              <a:spcBef>
                <a:spcPct val="20000"/>
              </a:spcBef>
              <a:spcAft>
                <a:spcPts val="600"/>
              </a:spcAft>
              <a:buClr>
                <a:schemeClr val="accent2"/>
              </a:buClr>
              <a:buSzPct val="92000"/>
            </a:pPr>
            <a:r>
              <a:rPr lang="en-US" b="1" dirty="0">
                <a:solidFill>
                  <a:schemeClr val="bg1"/>
                </a:solidFill>
              </a:rPr>
              <a:t>No future services are scheduled. </a:t>
            </a:r>
          </a:p>
        </p:txBody>
      </p:sp>
      <p:pic>
        <p:nvPicPr>
          <p:cNvPr id="5" name="Picture 4">
            <a:extLst>
              <a:ext uri="{FF2B5EF4-FFF2-40B4-BE49-F238E27FC236}">
                <a16:creationId xmlns:a16="http://schemas.microsoft.com/office/drawing/2014/main" id="{CE1E69A5-5A0F-431B-BAD3-171A3900D851}"/>
              </a:ext>
            </a:extLst>
          </p:cNvPr>
          <p:cNvPicPr>
            <a:picLocks noChangeAspect="1"/>
          </p:cNvPicPr>
          <p:nvPr/>
        </p:nvPicPr>
        <p:blipFill>
          <a:blip r:embed="rId2"/>
          <a:stretch>
            <a:fillRect/>
          </a:stretch>
        </p:blipFill>
        <p:spPr>
          <a:xfrm>
            <a:off x="4364943" y="702156"/>
            <a:ext cx="7456377" cy="3485856"/>
          </a:xfrm>
          <a:prstGeom prst="rect">
            <a:avLst/>
          </a:prstGeom>
        </p:spPr>
      </p:pic>
      <p:sp>
        <p:nvSpPr>
          <p:cNvPr id="13" name="TextBox 12">
            <a:extLst>
              <a:ext uri="{FF2B5EF4-FFF2-40B4-BE49-F238E27FC236}">
                <a16:creationId xmlns:a16="http://schemas.microsoft.com/office/drawing/2014/main" id="{85916EF7-C14A-402D-8D72-CDB46C6DE766}"/>
              </a:ext>
            </a:extLst>
          </p:cNvPr>
          <p:cNvSpPr txBox="1"/>
          <p:nvPr/>
        </p:nvSpPr>
        <p:spPr>
          <a:xfrm>
            <a:off x="6133155" y="3315353"/>
            <a:ext cx="5457590" cy="2585323"/>
          </a:xfrm>
          <a:prstGeom prst="rect">
            <a:avLst/>
          </a:prstGeom>
          <a:solidFill>
            <a:schemeClr val="bg1"/>
          </a:solidFill>
          <a:ln>
            <a:solidFill>
              <a:srgbClr val="002060"/>
            </a:solidFill>
          </a:ln>
          <a:effectLst>
            <a:outerShdw blurRad="50800" dist="38100" dir="18900000" algn="bl" rotWithShape="0">
              <a:prstClr val="black">
                <a:alpha val="40000"/>
              </a:prstClr>
            </a:outerShdw>
          </a:effectLst>
        </p:spPr>
        <p:txBody>
          <a:bodyPr wrap="square" rtlCol="0">
            <a:spAutoFit/>
          </a:bodyPr>
          <a:lstStyle/>
          <a:p>
            <a:r>
              <a:rPr lang="en-US" dirty="0"/>
              <a:t>Use the NRS Separation Report to find students who haven’t had any activity for 90 days and are due for separation.  </a:t>
            </a:r>
          </a:p>
          <a:p>
            <a:endParaRPr lang="en-US" dirty="0"/>
          </a:p>
          <a:p>
            <a:r>
              <a:rPr lang="en-US" dirty="0"/>
              <a:t>Students may be separated directly from this screen or a planned return date may be entered.  </a:t>
            </a:r>
          </a:p>
          <a:p>
            <a:endParaRPr lang="en-US" dirty="0"/>
          </a:p>
          <a:p>
            <a:r>
              <a:rPr lang="en-US" dirty="0"/>
              <a:t>NOTE: The planned return date can be no more than 180 days from the date of last activity! </a:t>
            </a:r>
          </a:p>
        </p:txBody>
      </p:sp>
    </p:spTree>
    <p:extLst>
      <p:ext uri="{BB962C8B-B14F-4D97-AF65-F5344CB8AC3E}">
        <p14:creationId xmlns:p14="http://schemas.microsoft.com/office/powerpoint/2010/main" val="782251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A926A64B-3BCB-44CC-892E-C791C324B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4" name="Rectangle 23">
            <a:extLst>
              <a:ext uri="{FF2B5EF4-FFF2-40B4-BE49-F238E27FC236}">
                <a16:creationId xmlns:a16="http://schemas.microsoft.com/office/drawing/2014/main" id="{8F404549-B4DC-481C-926C-DED3EF1C5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E8FD5CD-351E-4B06-8B78-BD5102D00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1255" y="702156"/>
            <a:ext cx="3409783" cy="1013800"/>
          </a:xfrm>
        </p:spPr>
        <p:txBody>
          <a:bodyPr vert="horz" lIns="91440" tIns="45720" rIns="91440" bIns="45720" rtlCol="0" anchor="b">
            <a:normAutofit/>
          </a:bodyPr>
          <a:lstStyle/>
          <a:p>
            <a:r>
              <a:rPr lang="en-US" dirty="0"/>
              <a:t>How does a pop end?</a:t>
            </a:r>
          </a:p>
        </p:txBody>
      </p:sp>
      <p:sp>
        <p:nvSpPr>
          <p:cNvPr id="11" name="TextBox 10">
            <a:extLst>
              <a:ext uri="{FF2B5EF4-FFF2-40B4-BE49-F238E27FC236}">
                <a16:creationId xmlns:a16="http://schemas.microsoft.com/office/drawing/2014/main" id="{E40AA409-BF35-4568-A55F-05218F1E392C}"/>
              </a:ext>
            </a:extLst>
          </p:cNvPr>
          <p:cNvSpPr txBox="1"/>
          <p:nvPr/>
        </p:nvSpPr>
        <p:spPr>
          <a:xfrm>
            <a:off x="601255" y="1964168"/>
            <a:ext cx="3409782" cy="4036582"/>
          </a:xfrm>
          <a:prstGeom prst="rect">
            <a:avLst/>
          </a:prstGeom>
        </p:spPr>
        <p:txBody>
          <a:bodyPr vert="horz" lIns="91440" tIns="45720" rIns="91440" bIns="45720" rtlCol="0" anchor="ctr">
            <a:normAutofit/>
          </a:bodyPr>
          <a:lstStyle/>
          <a:p>
            <a:pPr>
              <a:spcBef>
                <a:spcPct val="20000"/>
              </a:spcBef>
              <a:spcAft>
                <a:spcPts val="600"/>
              </a:spcAft>
              <a:buClr>
                <a:schemeClr val="accent2"/>
              </a:buClr>
              <a:buSzPct val="92000"/>
            </a:pPr>
            <a:r>
              <a:rPr lang="en-US" b="1" dirty="0">
                <a:solidFill>
                  <a:schemeClr val="bg1"/>
                </a:solidFill>
              </a:rPr>
              <a:t>A Period of Participation Ends when there has been no activity on the student’s record for at least 90 days</a:t>
            </a:r>
          </a:p>
          <a:p>
            <a:pPr>
              <a:spcBef>
                <a:spcPct val="20000"/>
              </a:spcBef>
              <a:spcAft>
                <a:spcPts val="600"/>
              </a:spcAft>
              <a:buClr>
                <a:schemeClr val="accent2"/>
              </a:buClr>
              <a:buSzPct val="92000"/>
            </a:pPr>
            <a:r>
              <a:rPr lang="en-US" b="1" dirty="0">
                <a:solidFill>
                  <a:schemeClr val="bg1"/>
                </a:solidFill>
              </a:rPr>
              <a:t>-- AND –</a:t>
            </a:r>
          </a:p>
          <a:p>
            <a:pPr>
              <a:spcBef>
                <a:spcPct val="20000"/>
              </a:spcBef>
              <a:spcAft>
                <a:spcPts val="600"/>
              </a:spcAft>
              <a:buClr>
                <a:schemeClr val="accent2"/>
              </a:buClr>
              <a:buSzPct val="92000"/>
            </a:pPr>
            <a:r>
              <a:rPr lang="en-US" b="1" dirty="0">
                <a:solidFill>
                  <a:schemeClr val="bg1"/>
                </a:solidFill>
              </a:rPr>
              <a:t>No future services are scheduled. </a:t>
            </a:r>
          </a:p>
        </p:txBody>
      </p:sp>
      <p:pic>
        <p:nvPicPr>
          <p:cNvPr id="5" name="Picture 4">
            <a:extLst>
              <a:ext uri="{FF2B5EF4-FFF2-40B4-BE49-F238E27FC236}">
                <a16:creationId xmlns:a16="http://schemas.microsoft.com/office/drawing/2014/main" id="{CE1E69A5-5A0F-431B-BAD3-171A3900D851}"/>
              </a:ext>
            </a:extLst>
          </p:cNvPr>
          <p:cNvPicPr>
            <a:picLocks noChangeAspect="1"/>
          </p:cNvPicPr>
          <p:nvPr/>
        </p:nvPicPr>
        <p:blipFill>
          <a:blip r:embed="rId2"/>
          <a:stretch>
            <a:fillRect/>
          </a:stretch>
        </p:blipFill>
        <p:spPr>
          <a:xfrm>
            <a:off x="4364943" y="702156"/>
            <a:ext cx="7456377" cy="3485856"/>
          </a:xfrm>
          <a:prstGeom prst="rect">
            <a:avLst/>
          </a:prstGeom>
        </p:spPr>
      </p:pic>
      <p:sp>
        <p:nvSpPr>
          <p:cNvPr id="13" name="TextBox 12">
            <a:extLst>
              <a:ext uri="{FF2B5EF4-FFF2-40B4-BE49-F238E27FC236}">
                <a16:creationId xmlns:a16="http://schemas.microsoft.com/office/drawing/2014/main" id="{85916EF7-C14A-402D-8D72-CDB46C6DE766}"/>
              </a:ext>
            </a:extLst>
          </p:cNvPr>
          <p:cNvSpPr txBox="1"/>
          <p:nvPr/>
        </p:nvSpPr>
        <p:spPr>
          <a:xfrm>
            <a:off x="5882963" y="2773962"/>
            <a:ext cx="5457590" cy="2031325"/>
          </a:xfrm>
          <a:prstGeom prst="rect">
            <a:avLst/>
          </a:prstGeom>
          <a:solidFill>
            <a:srgbClr val="C00000"/>
          </a:solidFill>
          <a:ln>
            <a:solidFill>
              <a:srgbClr val="002060"/>
            </a:solidFill>
          </a:ln>
          <a:effectLst>
            <a:outerShdw blurRad="50800" dist="38100" dir="18900000" algn="bl" rotWithShape="0">
              <a:prstClr val="black">
                <a:alpha val="40000"/>
              </a:prstClr>
            </a:outerShdw>
          </a:effectLst>
        </p:spPr>
        <p:txBody>
          <a:bodyPr wrap="square" rtlCol="0">
            <a:spAutoFit/>
          </a:bodyPr>
          <a:lstStyle/>
          <a:p>
            <a:r>
              <a:rPr lang="en-US" b="1" dirty="0">
                <a:solidFill>
                  <a:schemeClr val="bg1"/>
                </a:solidFill>
              </a:rPr>
              <a:t>When separating a student from the program while using the NRS Separation Report, please choose the appropriate reason for leaving from the provided dropdown! </a:t>
            </a:r>
          </a:p>
          <a:p>
            <a:endParaRPr lang="en-US" b="1" dirty="0">
              <a:solidFill>
                <a:schemeClr val="bg1"/>
              </a:solidFill>
            </a:endParaRPr>
          </a:p>
          <a:p>
            <a:r>
              <a:rPr lang="en-US" b="1" dirty="0">
                <a:solidFill>
                  <a:schemeClr val="bg1"/>
                </a:solidFill>
              </a:rPr>
              <a:t>Pay particular attention to the values marked as “Excludes” in the choices</a:t>
            </a:r>
          </a:p>
        </p:txBody>
      </p:sp>
    </p:spTree>
    <p:extLst>
      <p:ext uri="{BB962C8B-B14F-4D97-AF65-F5344CB8AC3E}">
        <p14:creationId xmlns:p14="http://schemas.microsoft.com/office/powerpoint/2010/main" val="2111600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A926A64B-3BCB-44CC-892E-C791C324B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4" name="Rectangle 23">
            <a:extLst>
              <a:ext uri="{FF2B5EF4-FFF2-40B4-BE49-F238E27FC236}">
                <a16:creationId xmlns:a16="http://schemas.microsoft.com/office/drawing/2014/main" id="{8F404549-B4DC-481C-926C-DED3EF1C5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E8FD5CD-351E-4B06-8B78-BD5102D00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1255" y="702156"/>
            <a:ext cx="3409783" cy="1013800"/>
          </a:xfrm>
        </p:spPr>
        <p:txBody>
          <a:bodyPr vert="horz" lIns="91440" tIns="45720" rIns="91440" bIns="45720" rtlCol="0" anchor="b">
            <a:normAutofit/>
          </a:bodyPr>
          <a:lstStyle/>
          <a:p>
            <a:r>
              <a:rPr lang="en-US" dirty="0"/>
              <a:t>Ending a PoP</a:t>
            </a:r>
          </a:p>
        </p:txBody>
      </p:sp>
      <p:sp>
        <p:nvSpPr>
          <p:cNvPr id="11" name="TextBox 10">
            <a:extLst>
              <a:ext uri="{FF2B5EF4-FFF2-40B4-BE49-F238E27FC236}">
                <a16:creationId xmlns:a16="http://schemas.microsoft.com/office/drawing/2014/main" id="{E40AA409-BF35-4568-A55F-05218F1E392C}"/>
              </a:ext>
            </a:extLst>
          </p:cNvPr>
          <p:cNvSpPr txBox="1"/>
          <p:nvPr/>
        </p:nvSpPr>
        <p:spPr>
          <a:xfrm>
            <a:off x="601255" y="1964168"/>
            <a:ext cx="3409782" cy="4036582"/>
          </a:xfrm>
          <a:prstGeom prst="rect">
            <a:avLst/>
          </a:prstGeom>
        </p:spPr>
        <p:txBody>
          <a:bodyPr vert="horz" lIns="91440" tIns="45720" rIns="91440" bIns="45720" rtlCol="0" anchor="ctr">
            <a:normAutofit/>
          </a:bodyPr>
          <a:lstStyle/>
          <a:p>
            <a:pPr>
              <a:spcBef>
                <a:spcPct val="20000"/>
              </a:spcBef>
              <a:spcAft>
                <a:spcPts val="600"/>
              </a:spcAft>
              <a:buClr>
                <a:schemeClr val="accent2"/>
              </a:buClr>
              <a:buSzPct val="92000"/>
            </a:pPr>
            <a:r>
              <a:rPr lang="en-US" b="1" dirty="0">
                <a:solidFill>
                  <a:schemeClr val="bg1"/>
                </a:solidFill>
              </a:rPr>
              <a:t>Reason for Leaving and Excluding Students from Table 4</a:t>
            </a:r>
          </a:p>
        </p:txBody>
      </p:sp>
      <p:sp>
        <p:nvSpPr>
          <p:cNvPr id="13" name="TextBox 12">
            <a:extLst>
              <a:ext uri="{FF2B5EF4-FFF2-40B4-BE49-F238E27FC236}">
                <a16:creationId xmlns:a16="http://schemas.microsoft.com/office/drawing/2014/main" id="{85916EF7-C14A-402D-8D72-CDB46C6DE766}"/>
              </a:ext>
            </a:extLst>
          </p:cNvPr>
          <p:cNvSpPr txBox="1"/>
          <p:nvPr/>
        </p:nvSpPr>
        <p:spPr>
          <a:xfrm>
            <a:off x="5882963" y="2773962"/>
            <a:ext cx="5457590" cy="1200329"/>
          </a:xfrm>
          <a:prstGeom prst="rect">
            <a:avLst/>
          </a:prstGeom>
          <a:solidFill>
            <a:srgbClr val="C00000"/>
          </a:solidFill>
          <a:ln>
            <a:solidFill>
              <a:srgbClr val="002060"/>
            </a:solidFill>
          </a:ln>
          <a:effectLst>
            <a:outerShdw blurRad="50800" dist="38100" dir="18900000" algn="bl" rotWithShape="0">
              <a:prstClr val="black">
                <a:alpha val="40000"/>
              </a:prstClr>
            </a:outerShdw>
          </a:effectLst>
        </p:spPr>
        <p:txBody>
          <a:bodyPr wrap="square" rtlCol="0">
            <a:spAutoFit/>
          </a:bodyPr>
          <a:lstStyle/>
          <a:p>
            <a:r>
              <a:rPr lang="en-US" b="1" dirty="0">
                <a:solidFill>
                  <a:schemeClr val="bg1"/>
                </a:solidFill>
              </a:rPr>
              <a:t>When separating a student from the program while using the NRS Separation Report, please choose the appropriate reason for leaving from the provided dropdown! </a:t>
            </a:r>
          </a:p>
        </p:txBody>
      </p:sp>
      <p:pic>
        <p:nvPicPr>
          <p:cNvPr id="4" name="Picture 3">
            <a:extLst>
              <a:ext uri="{FF2B5EF4-FFF2-40B4-BE49-F238E27FC236}">
                <a16:creationId xmlns:a16="http://schemas.microsoft.com/office/drawing/2014/main" id="{F25451B4-C9CF-4AF3-BBCE-3AC82DF11DC2}"/>
              </a:ext>
            </a:extLst>
          </p:cNvPr>
          <p:cNvPicPr>
            <a:picLocks noChangeAspect="1"/>
          </p:cNvPicPr>
          <p:nvPr/>
        </p:nvPicPr>
        <p:blipFill>
          <a:blip r:embed="rId2"/>
          <a:stretch>
            <a:fillRect/>
          </a:stretch>
        </p:blipFill>
        <p:spPr>
          <a:xfrm>
            <a:off x="4276920" y="702156"/>
            <a:ext cx="7313825" cy="3650756"/>
          </a:xfrm>
          <a:prstGeom prst="rect">
            <a:avLst/>
          </a:prstGeom>
        </p:spPr>
      </p:pic>
      <p:pic>
        <p:nvPicPr>
          <p:cNvPr id="6" name="Picture 5">
            <a:extLst>
              <a:ext uri="{FF2B5EF4-FFF2-40B4-BE49-F238E27FC236}">
                <a16:creationId xmlns:a16="http://schemas.microsoft.com/office/drawing/2014/main" id="{0ED5EEFB-0724-4368-B177-9EC92B58E6E0}"/>
              </a:ext>
            </a:extLst>
          </p:cNvPr>
          <p:cNvPicPr>
            <a:picLocks noChangeAspect="1"/>
          </p:cNvPicPr>
          <p:nvPr/>
        </p:nvPicPr>
        <p:blipFill>
          <a:blip r:embed="rId3"/>
          <a:stretch>
            <a:fillRect/>
          </a:stretch>
        </p:blipFill>
        <p:spPr>
          <a:xfrm>
            <a:off x="5440587" y="702155"/>
            <a:ext cx="1028700" cy="428625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5" name="TextBox 14">
            <a:extLst>
              <a:ext uri="{FF2B5EF4-FFF2-40B4-BE49-F238E27FC236}">
                <a16:creationId xmlns:a16="http://schemas.microsoft.com/office/drawing/2014/main" id="{7F3F5713-0F6A-482C-9713-09E128C006B0}"/>
              </a:ext>
            </a:extLst>
          </p:cNvPr>
          <p:cNvSpPr txBox="1"/>
          <p:nvPr/>
        </p:nvSpPr>
        <p:spPr>
          <a:xfrm>
            <a:off x="6768445" y="5077420"/>
            <a:ext cx="4572108" cy="923330"/>
          </a:xfrm>
          <a:prstGeom prst="rect">
            <a:avLst/>
          </a:prstGeom>
          <a:solidFill>
            <a:schemeClr val="bg1"/>
          </a:solidFill>
          <a:ln>
            <a:solidFill>
              <a:srgbClr val="002060"/>
            </a:solidFill>
          </a:ln>
          <a:effectLst>
            <a:outerShdw blurRad="50800" dist="38100" dir="18900000" algn="bl" rotWithShape="0">
              <a:prstClr val="black">
                <a:alpha val="40000"/>
              </a:prstClr>
            </a:outerShdw>
          </a:effectLst>
        </p:spPr>
        <p:txBody>
          <a:bodyPr wrap="square" rtlCol="0">
            <a:spAutoFit/>
          </a:bodyPr>
          <a:lstStyle/>
          <a:p>
            <a:r>
              <a:rPr lang="en-US" dirty="0"/>
              <a:t>Column C on Table 4 now tracks students who are EXCLUDED from being considered for MSG Performance.  </a:t>
            </a:r>
          </a:p>
        </p:txBody>
      </p:sp>
    </p:spTree>
    <p:extLst>
      <p:ext uri="{BB962C8B-B14F-4D97-AF65-F5344CB8AC3E}">
        <p14:creationId xmlns:p14="http://schemas.microsoft.com/office/powerpoint/2010/main" val="3782421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A926A64B-3BCB-44CC-892E-C791C324B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4" name="Rectangle 23">
            <a:extLst>
              <a:ext uri="{FF2B5EF4-FFF2-40B4-BE49-F238E27FC236}">
                <a16:creationId xmlns:a16="http://schemas.microsoft.com/office/drawing/2014/main" id="{8F404549-B4DC-481C-926C-DED3EF1C5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E8FD5CD-351E-4B06-8B78-BD5102D00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1255" y="702156"/>
            <a:ext cx="3409783" cy="1013800"/>
          </a:xfrm>
        </p:spPr>
        <p:txBody>
          <a:bodyPr vert="horz" lIns="91440" tIns="45720" rIns="91440" bIns="45720" rtlCol="0" anchor="b">
            <a:normAutofit/>
          </a:bodyPr>
          <a:lstStyle/>
          <a:p>
            <a:r>
              <a:rPr lang="en-US" dirty="0"/>
              <a:t>Ending a PoP</a:t>
            </a:r>
          </a:p>
        </p:txBody>
      </p:sp>
      <p:sp>
        <p:nvSpPr>
          <p:cNvPr id="11" name="TextBox 10">
            <a:extLst>
              <a:ext uri="{FF2B5EF4-FFF2-40B4-BE49-F238E27FC236}">
                <a16:creationId xmlns:a16="http://schemas.microsoft.com/office/drawing/2014/main" id="{E40AA409-BF35-4568-A55F-05218F1E392C}"/>
              </a:ext>
            </a:extLst>
          </p:cNvPr>
          <p:cNvSpPr txBox="1"/>
          <p:nvPr/>
        </p:nvSpPr>
        <p:spPr>
          <a:xfrm>
            <a:off x="601255" y="1964168"/>
            <a:ext cx="3409782" cy="4036582"/>
          </a:xfrm>
          <a:prstGeom prst="rect">
            <a:avLst/>
          </a:prstGeom>
        </p:spPr>
        <p:txBody>
          <a:bodyPr vert="horz" lIns="91440" tIns="45720" rIns="91440" bIns="45720" rtlCol="0" anchor="ctr">
            <a:normAutofit/>
          </a:bodyPr>
          <a:lstStyle/>
          <a:p>
            <a:pPr>
              <a:spcBef>
                <a:spcPct val="20000"/>
              </a:spcBef>
              <a:spcAft>
                <a:spcPts val="600"/>
              </a:spcAft>
              <a:buClr>
                <a:schemeClr val="accent2"/>
              </a:buClr>
              <a:buSzPct val="92000"/>
            </a:pPr>
            <a:r>
              <a:rPr lang="en-US" b="1" dirty="0">
                <a:solidFill>
                  <a:schemeClr val="bg1"/>
                </a:solidFill>
              </a:rPr>
              <a:t>Reason for Leaving and Excluding Students from Table 4</a:t>
            </a:r>
          </a:p>
        </p:txBody>
      </p:sp>
      <p:pic>
        <p:nvPicPr>
          <p:cNvPr id="14" name="Picture 13">
            <a:extLst>
              <a:ext uri="{FF2B5EF4-FFF2-40B4-BE49-F238E27FC236}">
                <a16:creationId xmlns:a16="http://schemas.microsoft.com/office/drawing/2014/main" id="{90102F5B-C99B-4F67-9F74-255410468711}"/>
              </a:ext>
            </a:extLst>
          </p:cNvPr>
          <p:cNvPicPr>
            <a:picLocks noChangeAspect="1"/>
          </p:cNvPicPr>
          <p:nvPr/>
        </p:nvPicPr>
        <p:blipFill>
          <a:blip r:embed="rId2"/>
          <a:stretch>
            <a:fillRect/>
          </a:stretch>
        </p:blipFill>
        <p:spPr>
          <a:xfrm>
            <a:off x="3438364" y="770948"/>
            <a:ext cx="1028700" cy="428625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5" name="TextBox 14">
            <a:extLst>
              <a:ext uri="{FF2B5EF4-FFF2-40B4-BE49-F238E27FC236}">
                <a16:creationId xmlns:a16="http://schemas.microsoft.com/office/drawing/2014/main" id="{5C92ABFE-E75F-4478-884A-F53EF03A5BFD}"/>
              </a:ext>
            </a:extLst>
          </p:cNvPr>
          <p:cNvSpPr txBox="1"/>
          <p:nvPr/>
        </p:nvSpPr>
        <p:spPr>
          <a:xfrm>
            <a:off x="4522000" y="839906"/>
            <a:ext cx="2685754" cy="3693319"/>
          </a:xfrm>
          <a:prstGeom prst="rect">
            <a:avLst/>
          </a:prstGeom>
          <a:noFill/>
        </p:spPr>
        <p:txBody>
          <a:bodyPr wrap="square" rtlCol="0">
            <a:spAutoFit/>
          </a:bodyPr>
          <a:lstStyle/>
          <a:p>
            <a:r>
              <a:rPr lang="en-US" dirty="0"/>
              <a:t>The number in Column C is the number of participants being excluded from MSG performance due to the exclusion scenarios listed in OCATE Program Memorandum 17-2, Attachment 2, Table A.  No values associated with these participants should be entered into Columns E-G. </a:t>
            </a:r>
          </a:p>
        </p:txBody>
      </p:sp>
      <p:pic>
        <p:nvPicPr>
          <p:cNvPr id="17" name="Picture 16">
            <a:extLst>
              <a:ext uri="{FF2B5EF4-FFF2-40B4-BE49-F238E27FC236}">
                <a16:creationId xmlns:a16="http://schemas.microsoft.com/office/drawing/2014/main" id="{5F174842-FE32-4C9F-A275-60B88374E7D6}"/>
              </a:ext>
            </a:extLst>
          </p:cNvPr>
          <p:cNvPicPr>
            <a:picLocks noChangeAspect="1"/>
          </p:cNvPicPr>
          <p:nvPr/>
        </p:nvPicPr>
        <p:blipFill>
          <a:blip r:embed="rId3"/>
          <a:stretch>
            <a:fillRect/>
          </a:stretch>
        </p:blipFill>
        <p:spPr>
          <a:xfrm>
            <a:off x="7583741" y="839906"/>
            <a:ext cx="3895268" cy="4071460"/>
          </a:xfrm>
          <a:prstGeom prst="rect">
            <a:avLst/>
          </a:prstGeom>
          <a:ln w="38100">
            <a:solidFill>
              <a:schemeClr val="bg1">
                <a:lumMod val="75000"/>
              </a:schemeClr>
            </a:solidFill>
          </a:ln>
        </p:spPr>
      </p:pic>
      <p:sp>
        <p:nvSpPr>
          <p:cNvPr id="19" name="TextBox 18">
            <a:extLst>
              <a:ext uri="{FF2B5EF4-FFF2-40B4-BE49-F238E27FC236}">
                <a16:creationId xmlns:a16="http://schemas.microsoft.com/office/drawing/2014/main" id="{C8FCDD37-5B64-4C64-A631-6E87F757F76F}"/>
              </a:ext>
            </a:extLst>
          </p:cNvPr>
          <p:cNvSpPr txBox="1"/>
          <p:nvPr/>
        </p:nvSpPr>
        <p:spPr>
          <a:xfrm>
            <a:off x="5494294" y="4953613"/>
            <a:ext cx="6381946" cy="276999"/>
          </a:xfrm>
          <a:prstGeom prst="rect">
            <a:avLst/>
          </a:prstGeom>
          <a:noFill/>
        </p:spPr>
        <p:txBody>
          <a:bodyPr wrap="square" rtlCol="0">
            <a:spAutoFit/>
          </a:bodyPr>
          <a:lstStyle/>
          <a:p>
            <a:r>
              <a:rPr lang="en-US" sz="1200" b="1" dirty="0">
                <a:solidFill>
                  <a:schemeClr val="accent3">
                    <a:lumMod val="50000"/>
                  </a:schemeClr>
                </a:solidFill>
              </a:rPr>
              <a:t>https://www2.ed.gov/about/offices/list/ovae/pi/AdultEd/octae-program-memo-17-2.pdf</a:t>
            </a:r>
          </a:p>
        </p:txBody>
      </p:sp>
      <p:sp>
        <p:nvSpPr>
          <p:cNvPr id="21" name="Rectangle 20">
            <a:extLst>
              <a:ext uri="{FF2B5EF4-FFF2-40B4-BE49-F238E27FC236}">
                <a16:creationId xmlns:a16="http://schemas.microsoft.com/office/drawing/2014/main" id="{F6B05F72-04A3-4F81-9B4F-CEF2E03D1C6B}"/>
              </a:ext>
            </a:extLst>
          </p:cNvPr>
          <p:cNvSpPr/>
          <p:nvPr/>
        </p:nvSpPr>
        <p:spPr>
          <a:xfrm>
            <a:off x="4522000" y="5331755"/>
            <a:ext cx="7223467" cy="39031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NOTE: Column C applies to the student’s first valid period of participation ONLY! </a:t>
            </a:r>
          </a:p>
        </p:txBody>
      </p:sp>
      <p:sp>
        <p:nvSpPr>
          <p:cNvPr id="3" name="Explosion: 14 Points 2">
            <a:extLst>
              <a:ext uri="{FF2B5EF4-FFF2-40B4-BE49-F238E27FC236}">
                <a16:creationId xmlns:a16="http://schemas.microsoft.com/office/drawing/2014/main" id="{9EA910FF-8D0D-4C3B-B18E-CD57B895A8C4}"/>
              </a:ext>
            </a:extLst>
          </p:cNvPr>
          <p:cNvSpPr/>
          <p:nvPr/>
        </p:nvSpPr>
        <p:spPr>
          <a:xfrm>
            <a:off x="1209654" y="3807766"/>
            <a:ext cx="4145823" cy="2734323"/>
          </a:xfrm>
          <a:prstGeom prst="irregularSeal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EXCLUSIONS SHOULD BE RARELY USED!</a:t>
            </a:r>
          </a:p>
        </p:txBody>
      </p:sp>
    </p:spTree>
    <p:extLst>
      <p:ext uri="{BB962C8B-B14F-4D97-AF65-F5344CB8AC3E}">
        <p14:creationId xmlns:p14="http://schemas.microsoft.com/office/powerpoint/2010/main" val="885325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A926A64B-3BCB-44CC-892E-C791C324B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4" name="Rectangle 23">
            <a:extLst>
              <a:ext uri="{FF2B5EF4-FFF2-40B4-BE49-F238E27FC236}">
                <a16:creationId xmlns:a16="http://schemas.microsoft.com/office/drawing/2014/main" id="{8F404549-B4DC-481C-926C-DED3EF1C5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E8FD5CD-351E-4B06-8B78-BD5102D00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1255" y="702156"/>
            <a:ext cx="3409783" cy="1013800"/>
          </a:xfrm>
        </p:spPr>
        <p:txBody>
          <a:bodyPr vert="horz" lIns="91440" tIns="45720" rIns="91440" bIns="45720" rtlCol="0" anchor="b">
            <a:normAutofit/>
          </a:bodyPr>
          <a:lstStyle/>
          <a:p>
            <a:r>
              <a:rPr lang="en-US" dirty="0"/>
              <a:t>Ending a PoP</a:t>
            </a:r>
          </a:p>
        </p:txBody>
      </p:sp>
      <p:sp>
        <p:nvSpPr>
          <p:cNvPr id="11" name="TextBox 10">
            <a:extLst>
              <a:ext uri="{FF2B5EF4-FFF2-40B4-BE49-F238E27FC236}">
                <a16:creationId xmlns:a16="http://schemas.microsoft.com/office/drawing/2014/main" id="{E40AA409-BF35-4568-A55F-05218F1E392C}"/>
              </a:ext>
            </a:extLst>
          </p:cNvPr>
          <p:cNvSpPr txBox="1"/>
          <p:nvPr/>
        </p:nvSpPr>
        <p:spPr>
          <a:xfrm>
            <a:off x="601255" y="1964168"/>
            <a:ext cx="3409782" cy="4036582"/>
          </a:xfrm>
          <a:prstGeom prst="rect">
            <a:avLst/>
          </a:prstGeom>
        </p:spPr>
        <p:txBody>
          <a:bodyPr vert="horz" lIns="91440" tIns="45720" rIns="91440" bIns="45720" rtlCol="0" anchor="ctr">
            <a:normAutofit/>
          </a:bodyPr>
          <a:lstStyle/>
          <a:p>
            <a:pPr>
              <a:spcBef>
                <a:spcPct val="20000"/>
              </a:spcBef>
              <a:spcAft>
                <a:spcPts val="600"/>
              </a:spcAft>
              <a:buClr>
                <a:schemeClr val="accent2"/>
              </a:buClr>
              <a:buSzPct val="92000"/>
            </a:pPr>
            <a:r>
              <a:rPr lang="en-US" b="1" dirty="0">
                <a:solidFill>
                  <a:schemeClr val="bg1"/>
                </a:solidFill>
              </a:rPr>
              <a:t>Reason for Leaving and Excluding Students from Table 4</a:t>
            </a:r>
          </a:p>
        </p:txBody>
      </p:sp>
      <p:pic>
        <p:nvPicPr>
          <p:cNvPr id="3" name="Picture 2">
            <a:extLst>
              <a:ext uri="{FF2B5EF4-FFF2-40B4-BE49-F238E27FC236}">
                <a16:creationId xmlns:a16="http://schemas.microsoft.com/office/drawing/2014/main" id="{8E9D7725-1CA8-47A1-B0B5-ACF8DED72DF3}"/>
              </a:ext>
            </a:extLst>
          </p:cNvPr>
          <p:cNvPicPr>
            <a:picLocks noChangeAspect="1"/>
          </p:cNvPicPr>
          <p:nvPr/>
        </p:nvPicPr>
        <p:blipFill>
          <a:blip r:embed="rId2"/>
          <a:stretch>
            <a:fillRect/>
          </a:stretch>
        </p:blipFill>
        <p:spPr>
          <a:xfrm>
            <a:off x="5503518" y="3559546"/>
            <a:ext cx="6485370" cy="1588753"/>
          </a:xfrm>
          <a:prstGeom prst="rect">
            <a:avLst/>
          </a:prstGeom>
        </p:spPr>
      </p:pic>
      <p:pic>
        <p:nvPicPr>
          <p:cNvPr id="14" name="Picture 13">
            <a:extLst>
              <a:ext uri="{FF2B5EF4-FFF2-40B4-BE49-F238E27FC236}">
                <a16:creationId xmlns:a16="http://schemas.microsoft.com/office/drawing/2014/main" id="{90102F5B-C99B-4F67-9F74-255410468711}"/>
              </a:ext>
            </a:extLst>
          </p:cNvPr>
          <p:cNvPicPr>
            <a:picLocks noChangeAspect="1"/>
          </p:cNvPicPr>
          <p:nvPr/>
        </p:nvPicPr>
        <p:blipFill>
          <a:blip r:embed="rId3"/>
          <a:stretch>
            <a:fillRect/>
          </a:stretch>
        </p:blipFill>
        <p:spPr>
          <a:xfrm>
            <a:off x="4379834" y="862049"/>
            <a:ext cx="1028700" cy="428625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1" name="TextBox 20">
            <a:extLst>
              <a:ext uri="{FF2B5EF4-FFF2-40B4-BE49-F238E27FC236}">
                <a16:creationId xmlns:a16="http://schemas.microsoft.com/office/drawing/2014/main" id="{BFCCF345-D42D-45F6-BDDD-D9949B3C2E14}"/>
              </a:ext>
            </a:extLst>
          </p:cNvPr>
          <p:cNvSpPr txBox="1"/>
          <p:nvPr/>
        </p:nvSpPr>
        <p:spPr>
          <a:xfrm>
            <a:off x="5814297" y="1574605"/>
            <a:ext cx="5457590" cy="1754326"/>
          </a:xfrm>
          <a:prstGeom prst="rect">
            <a:avLst/>
          </a:prstGeom>
          <a:solidFill>
            <a:schemeClr val="bg1"/>
          </a:solidFill>
          <a:ln>
            <a:solidFill>
              <a:srgbClr val="002060"/>
            </a:solidFill>
          </a:ln>
          <a:effectLst>
            <a:outerShdw blurRad="50800" dist="38100" dir="18900000" algn="bl" rotWithShape="0">
              <a:prstClr val="black">
                <a:alpha val="40000"/>
              </a:prstClr>
            </a:outerShdw>
          </a:effectLst>
        </p:spPr>
        <p:txBody>
          <a:bodyPr wrap="square" rtlCol="0">
            <a:spAutoFit/>
          </a:bodyPr>
          <a:lstStyle/>
          <a:p>
            <a:r>
              <a:rPr lang="en-US" dirty="0"/>
              <a:t>Reasons for Leaving that qualify as exclusions will be found in the dropdown for Separation Reasons both in the NRS Separation Report and the individual student separation process.  </a:t>
            </a:r>
          </a:p>
          <a:p>
            <a:endParaRPr lang="en-US" dirty="0"/>
          </a:p>
          <a:p>
            <a:r>
              <a:rPr lang="en-US" dirty="0"/>
              <a:t>These reasons will be marked as “Excludes from Table 4”</a:t>
            </a:r>
          </a:p>
        </p:txBody>
      </p:sp>
    </p:spTree>
    <p:extLst>
      <p:ext uri="{BB962C8B-B14F-4D97-AF65-F5344CB8AC3E}">
        <p14:creationId xmlns:p14="http://schemas.microsoft.com/office/powerpoint/2010/main" val="2938296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is a period of participation?</a:t>
            </a:r>
          </a:p>
        </p:txBody>
      </p:sp>
      <p:pic>
        <p:nvPicPr>
          <p:cNvPr id="5" name="Picture 4"/>
          <p:cNvPicPr>
            <a:picLocks noChangeAspect="1"/>
          </p:cNvPicPr>
          <p:nvPr/>
        </p:nvPicPr>
        <p:blipFill>
          <a:blip r:embed="rId2"/>
          <a:stretch>
            <a:fillRect/>
          </a:stretch>
        </p:blipFill>
        <p:spPr>
          <a:xfrm>
            <a:off x="8141970" y="677530"/>
            <a:ext cx="3771900" cy="685800"/>
          </a:xfrm>
          <a:prstGeom prst="rect">
            <a:avLst/>
          </a:prstGeom>
        </p:spPr>
      </p:pic>
      <p:sp>
        <p:nvSpPr>
          <p:cNvPr id="3" name="TextBox 2"/>
          <p:cNvSpPr txBox="1"/>
          <p:nvPr/>
        </p:nvSpPr>
        <p:spPr>
          <a:xfrm>
            <a:off x="828000" y="3218400"/>
            <a:ext cx="9936000" cy="1261884"/>
          </a:xfrm>
          <a:prstGeom prst="rect">
            <a:avLst/>
          </a:prstGeom>
          <a:noFill/>
        </p:spPr>
        <p:txBody>
          <a:bodyPr wrap="square" rtlCol="0">
            <a:spAutoFit/>
          </a:bodyPr>
          <a:lstStyle/>
          <a:p>
            <a:endParaRPr lang="en-US" sz="1400" dirty="0">
              <a:solidFill>
                <a:schemeClr val="bg1"/>
              </a:solidFill>
            </a:endParaRPr>
          </a:p>
          <a:p>
            <a:pPr marL="285750" indent="-285750">
              <a:buFont typeface="Arial" panose="020B0604020202020204" pitchFamily="34" charset="0"/>
              <a:buChar char="•"/>
            </a:pPr>
            <a:endParaRPr lang="en-US" sz="1400" dirty="0">
              <a:solidFill>
                <a:schemeClr val="bg1"/>
              </a:solidFill>
            </a:endParaRPr>
          </a:p>
          <a:p>
            <a:pPr lvl="1"/>
            <a:endParaRPr lang="en-US" sz="1200" dirty="0">
              <a:solidFill>
                <a:schemeClr val="bg1"/>
              </a:solidFill>
            </a:endParaRPr>
          </a:p>
          <a:p>
            <a:pPr marL="285750" indent="-285750">
              <a:buFont typeface="Arial" panose="020B0604020202020204" pitchFamily="34" charset="0"/>
              <a:buChar char="•"/>
            </a:pP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467454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A926A64B-3BCB-44CC-892E-C791C324B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4" name="Rectangle 23">
            <a:extLst>
              <a:ext uri="{FF2B5EF4-FFF2-40B4-BE49-F238E27FC236}">
                <a16:creationId xmlns:a16="http://schemas.microsoft.com/office/drawing/2014/main" id="{8F404549-B4DC-481C-926C-DED3EF1C5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E8FD5CD-351E-4B06-8B78-BD5102D00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1255" y="702156"/>
            <a:ext cx="3409783" cy="1013800"/>
          </a:xfrm>
        </p:spPr>
        <p:txBody>
          <a:bodyPr vert="horz" lIns="91440" tIns="45720" rIns="91440" bIns="45720" rtlCol="0" anchor="b">
            <a:normAutofit/>
          </a:bodyPr>
          <a:lstStyle/>
          <a:p>
            <a:r>
              <a:rPr lang="en-US" dirty="0"/>
              <a:t>How does a pop end?</a:t>
            </a:r>
          </a:p>
        </p:txBody>
      </p:sp>
      <p:sp>
        <p:nvSpPr>
          <p:cNvPr id="11" name="TextBox 10">
            <a:extLst>
              <a:ext uri="{FF2B5EF4-FFF2-40B4-BE49-F238E27FC236}">
                <a16:creationId xmlns:a16="http://schemas.microsoft.com/office/drawing/2014/main" id="{E40AA409-BF35-4568-A55F-05218F1E392C}"/>
              </a:ext>
            </a:extLst>
          </p:cNvPr>
          <p:cNvSpPr txBox="1"/>
          <p:nvPr/>
        </p:nvSpPr>
        <p:spPr>
          <a:xfrm>
            <a:off x="601255" y="1964168"/>
            <a:ext cx="3409782" cy="4036582"/>
          </a:xfrm>
          <a:prstGeom prst="rect">
            <a:avLst/>
          </a:prstGeom>
        </p:spPr>
        <p:txBody>
          <a:bodyPr vert="horz" lIns="91440" tIns="45720" rIns="91440" bIns="45720" rtlCol="0" anchor="ctr">
            <a:normAutofit/>
          </a:bodyPr>
          <a:lstStyle/>
          <a:p>
            <a:pPr algn="ctr">
              <a:spcBef>
                <a:spcPct val="20000"/>
              </a:spcBef>
              <a:spcAft>
                <a:spcPts val="600"/>
              </a:spcAft>
              <a:buClr>
                <a:schemeClr val="accent2"/>
              </a:buClr>
              <a:buSzPct val="92000"/>
            </a:pPr>
            <a:r>
              <a:rPr lang="en-US" sz="3600" b="1" dirty="0">
                <a:solidFill>
                  <a:schemeClr val="bg1"/>
                </a:solidFill>
              </a:rPr>
              <a:t>Automatic Separation</a:t>
            </a:r>
          </a:p>
        </p:txBody>
      </p:sp>
      <p:pic>
        <p:nvPicPr>
          <p:cNvPr id="6146" name="Picture 2" descr="https://i.dailymail.co.uk/1s/2019/04/27/10/12785846-6966301-image-a-1_1556358447662.jpg">
            <a:extLst>
              <a:ext uri="{FF2B5EF4-FFF2-40B4-BE49-F238E27FC236}">
                <a16:creationId xmlns:a16="http://schemas.microsoft.com/office/drawing/2014/main" id="{DC2866C8-AB38-434C-A6DD-6CA051056C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0314" y="702156"/>
            <a:ext cx="6038850" cy="34004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956CAB0-D10D-4445-BD3D-AED046603AAD}"/>
              </a:ext>
            </a:extLst>
          </p:cNvPr>
          <p:cNvSpPr txBox="1"/>
          <p:nvPr/>
        </p:nvSpPr>
        <p:spPr>
          <a:xfrm>
            <a:off x="4451323" y="4251489"/>
            <a:ext cx="7294144" cy="1754326"/>
          </a:xfrm>
          <a:prstGeom prst="rect">
            <a:avLst/>
          </a:prstGeom>
          <a:noFill/>
        </p:spPr>
        <p:txBody>
          <a:bodyPr wrap="square" rtlCol="0">
            <a:spAutoFit/>
          </a:bodyPr>
          <a:lstStyle/>
          <a:p>
            <a:r>
              <a:rPr lang="en-US" dirty="0"/>
              <a:t>On the 180</a:t>
            </a:r>
            <a:r>
              <a:rPr lang="en-US" baseline="30000" dirty="0"/>
              <a:t>th</a:t>
            </a:r>
            <a:r>
              <a:rPr lang="en-US" dirty="0"/>
              <a:t> day of inactivity, Benchmark ITS runs a process in the background that automatically separates students and establishes the separation date as the last day of activity (assessment or attendance). </a:t>
            </a:r>
          </a:p>
          <a:p>
            <a:endParaRPr lang="en-US" dirty="0"/>
          </a:p>
          <a:p>
            <a:r>
              <a:rPr lang="en-US" dirty="0"/>
              <a:t>At that point, all registrations with 180 days or more of inactivity are separated in a single “snap.”   It is inevitable. </a:t>
            </a:r>
          </a:p>
        </p:txBody>
      </p:sp>
    </p:spTree>
    <p:extLst>
      <p:ext uri="{BB962C8B-B14F-4D97-AF65-F5344CB8AC3E}">
        <p14:creationId xmlns:p14="http://schemas.microsoft.com/office/powerpoint/2010/main" val="556992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A8D10092-A860-4EFB-963F-A14DA3648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79" name="Rectangle 78">
            <a:extLst>
              <a:ext uri="{FF2B5EF4-FFF2-40B4-BE49-F238E27FC236}">
                <a16:creationId xmlns:a16="http://schemas.microsoft.com/office/drawing/2014/main" id="{EE15E636-2C9E-42CB-B482-436AA81BF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https://cdn.images.express.co.uk/img/dynamic/36/590x/avengers-endgame-salaries-robert-downey-jr-1121303.jpg?r=1556700433597">
            <a:extLst>
              <a:ext uri="{FF2B5EF4-FFF2-40B4-BE49-F238E27FC236}">
                <a16:creationId xmlns:a16="http://schemas.microsoft.com/office/drawing/2014/main" id="{F3EDDA62-0CD0-4ED7-B10F-05F8AC8FEC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2" b="486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81" name="Group 80">
            <a:extLst>
              <a:ext uri="{FF2B5EF4-FFF2-40B4-BE49-F238E27FC236}">
                <a16:creationId xmlns:a16="http://schemas.microsoft.com/office/drawing/2014/main" id="{01D4AEDF-0CF9-4271-ABB7-3D3489BB42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82" name="Rectangle 81">
              <a:extLst>
                <a:ext uri="{FF2B5EF4-FFF2-40B4-BE49-F238E27FC236}">
                  <a16:creationId xmlns:a16="http://schemas.microsoft.com/office/drawing/2014/main" id="{55CA534D-375A-405E-B686-06B63E6630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83" name="Rectangle 82">
              <a:extLst>
                <a:ext uri="{FF2B5EF4-FFF2-40B4-BE49-F238E27FC236}">
                  <a16:creationId xmlns:a16="http://schemas.microsoft.com/office/drawing/2014/main" id="{AA2342F7-EF54-4210-9029-E977C9D57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584200" y="1006956"/>
            <a:ext cx="3412067" cy="1372177"/>
          </a:xfrm>
        </p:spPr>
        <p:txBody>
          <a:bodyPr vert="horz" lIns="91440" tIns="45720" rIns="91440" bIns="45720" rtlCol="0" anchor="ctr">
            <a:normAutofit/>
          </a:bodyPr>
          <a:lstStyle/>
          <a:p>
            <a:pPr>
              <a:lnSpc>
                <a:spcPct val="90000"/>
              </a:lnSpc>
            </a:pPr>
            <a:r>
              <a:rPr lang="en-US" sz="2200"/>
              <a:t>Why not just wait for the “finger snap” of automatic separation?</a:t>
            </a:r>
          </a:p>
        </p:txBody>
      </p:sp>
      <p:sp>
        <p:nvSpPr>
          <p:cNvPr id="4" name="TextBox 3">
            <a:extLst>
              <a:ext uri="{FF2B5EF4-FFF2-40B4-BE49-F238E27FC236}">
                <a16:creationId xmlns:a16="http://schemas.microsoft.com/office/drawing/2014/main" id="{2956CAB0-D10D-4445-BD3D-AED046603AAD}"/>
              </a:ext>
            </a:extLst>
          </p:cNvPr>
          <p:cNvSpPr txBox="1"/>
          <p:nvPr/>
        </p:nvSpPr>
        <p:spPr>
          <a:xfrm>
            <a:off x="581193" y="2438399"/>
            <a:ext cx="3415074" cy="3564467"/>
          </a:xfrm>
          <a:prstGeom prst="rect">
            <a:avLst/>
          </a:prstGeom>
        </p:spPr>
        <p:txBody>
          <a:bodyPr vert="horz" lIns="91440" tIns="45720" rIns="91440" bIns="45720" rtlCol="0" anchor="ctr">
            <a:normAutofit/>
          </a:bodyPr>
          <a:lstStyle/>
          <a:p>
            <a:pPr>
              <a:lnSpc>
                <a:spcPct val="90000"/>
              </a:lnSpc>
              <a:spcBef>
                <a:spcPct val="20000"/>
              </a:spcBef>
              <a:spcAft>
                <a:spcPts val="600"/>
              </a:spcAft>
              <a:buClr>
                <a:schemeClr val="accent2"/>
              </a:buClr>
              <a:buSzPct val="92000"/>
            </a:pPr>
            <a:r>
              <a:rPr lang="en-US" sz="1500" dirty="0">
                <a:solidFill>
                  <a:schemeClr val="bg1"/>
                </a:solidFill>
              </a:rPr>
              <a:t>Processing student separations from the NRS Separation Report gives programs control over their data.  </a:t>
            </a:r>
          </a:p>
          <a:p>
            <a:pPr>
              <a:lnSpc>
                <a:spcPct val="90000"/>
              </a:lnSpc>
              <a:spcBef>
                <a:spcPct val="20000"/>
              </a:spcBef>
              <a:spcAft>
                <a:spcPts val="600"/>
              </a:spcAft>
              <a:buClr>
                <a:schemeClr val="accent2"/>
              </a:buClr>
              <a:buSzPct val="92000"/>
              <a:buFont typeface="Wingdings 2" panose="05020102010507070707" pitchFamily="18" charset="2"/>
              <a:buChar char=""/>
            </a:pPr>
            <a:endParaRPr lang="en-US" sz="1500" dirty="0">
              <a:solidFill>
                <a:schemeClr val="bg1"/>
              </a:solidFill>
            </a:endParaRPr>
          </a:p>
          <a:p>
            <a:pPr marL="285750" indent="-285750">
              <a:lnSpc>
                <a:spcPct val="90000"/>
              </a:lnSpc>
              <a:spcBef>
                <a:spcPct val="20000"/>
              </a:spcBef>
              <a:spcAft>
                <a:spcPts val="600"/>
              </a:spcAft>
              <a:buClr>
                <a:schemeClr val="accent2"/>
              </a:buClr>
              <a:buSzPct val="92000"/>
              <a:buFont typeface="Wingdings 2" panose="05020102010507070707" pitchFamily="18" charset="2"/>
              <a:buChar char=""/>
            </a:pPr>
            <a:r>
              <a:rPr lang="en-US" sz="1500" dirty="0">
                <a:solidFill>
                  <a:schemeClr val="bg1"/>
                </a:solidFill>
              </a:rPr>
              <a:t>Automatic separations are given generic Reasons for Leaving, marked as “auto separated” </a:t>
            </a:r>
          </a:p>
          <a:p>
            <a:pPr marL="285750" indent="-285750">
              <a:lnSpc>
                <a:spcPct val="90000"/>
              </a:lnSpc>
              <a:spcBef>
                <a:spcPct val="20000"/>
              </a:spcBef>
              <a:spcAft>
                <a:spcPts val="600"/>
              </a:spcAft>
              <a:buClr>
                <a:schemeClr val="accent2"/>
              </a:buClr>
              <a:buSzPct val="92000"/>
              <a:buFont typeface="Wingdings 2" panose="05020102010507070707" pitchFamily="18" charset="2"/>
              <a:buChar char=""/>
            </a:pPr>
            <a:r>
              <a:rPr lang="en-US" sz="1500" dirty="0">
                <a:solidFill>
                  <a:schemeClr val="bg1"/>
                </a:solidFill>
              </a:rPr>
              <a:t>Consistently managing students on the NRS Separation Report keeps it from becoming unwieldy</a:t>
            </a:r>
          </a:p>
          <a:p>
            <a:pPr marL="285750" indent="-285750">
              <a:lnSpc>
                <a:spcPct val="90000"/>
              </a:lnSpc>
              <a:spcBef>
                <a:spcPct val="20000"/>
              </a:spcBef>
              <a:spcAft>
                <a:spcPts val="600"/>
              </a:spcAft>
              <a:buClr>
                <a:schemeClr val="accent2"/>
              </a:buClr>
              <a:buSzPct val="92000"/>
              <a:buFont typeface="Wingdings 2" panose="05020102010507070707" pitchFamily="18" charset="2"/>
              <a:buChar char=""/>
            </a:pPr>
            <a:r>
              <a:rPr lang="en-US" sz="1500" dirty="0">
                <a:solidFill>
                  <a:schemeClr val="bg1"/>
                </a:solidFill>
              </a:rPr>
              <a:t>Consistently managing students on the NRS Separation Report helps keep fluctuations on Federal Reports from varying dramatically</a:t>
            </a:r>
          </a:p>
        </p:txBody>
      </p:sp>
      <p:sp>
        <p:nvSpPr>
          <p:cNvPr id="11" name="TextBox 10">
            <a:extLst>
              <a:ext uri="{FF2B5EF4-FFF2-40B4-BE49-F238E27FC236}">
                <a16:creationId xmlns:a16="http://schemas.microsoft.com/office/drawing/2014/main" id="{E40AA409-BF35-4568-A55F-05218F1E392C}"/>
              </a:ext>
            </a:extLst>
          </p:cNvPr>
          <p:cNvSpPr txBox="1"/>
          <p:nvPr/>
        </p:nvSpPr>
        <p:spPr>
          <a:xfrm>
            <a:off x="601255" y="1964168"/>
            <a:ext cx="3409782" cy="4036582"/>
          </a:xfrm>
          <a:prstGeom prst="rect">
            <a:avLst/>
          </a:prstGeom>
        </p:spPr>
        <p:txBody>
          <a:bodyPr vert="horz" lIns="91440" tIns="45720" rIns="91440" bIns="45720" rtlCol="0" anchor="ctr">
            <a:normAutofit/>
          </a:bodyPr>
          <a:lstStyle/>
          <a:p>
            <a:pPr algn="ctr">
              <a:spcBef>
                <a:spcPct val="20000"/>
              </a:spcBef>
              <a:spcAft>
                <a:spcPts val="600"/>
              </a:spcAft>
              <a:buClr>
                <a:schemeClr val="accent2"/>
              </a:buClr>
              <a:buSzPct val="92000"/>
            </a:pPr>
            <a:endParaRPr lang="en-US" b="1" dirty="0">
              <a:solidFill>
                <a:schemeClr val="bg1"/>
              </a:solidFill>
            </a:endParaRPr>
          </a:p>
        </p:txBody>
      </p:sp>
    </p:spTree>
    <p:extLst>
      <p:ext uri="{BB962C8B-B14F-4D97-AF65-F5344CB8AC3E}">
        <p14:creationId xmlns:p14="http://schemas.microsoft.com/office/powerpoint/2010/main" val="630797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Multiple </a:t>
            </a:r>
            <a:r>
              <a:rPr lang="en-US" dirty="0" err="1"/>
              <a:t>PoPs</a:t>
            </a:r>
            <a:r>
              <a:rPr lang="en-US" dirty="0"/>
              <a:t>, multiple enrollments and continuing students</a:t>
            </a:r>
          </a:p>
        </p:txBody>
      </p:sp>
      <p:pic>
        <p:nvPicPr>
          <p:cNvPr id="5" name="Picture 4"/>
          <p:cNvPicPr>
            <a:picLocks noChangeAspect="1"/>
          </p:cNvPicPr>
          <p:nvPr/>
        </p:nvPicPr>
        <p:blipFill>
          <a:blip r:embed="rId2"/>
          <a:stretch>
            <a:fillRect/>
          </a:stretch>
        </p:blipFill>
        <p:spPr>
          <a:xfrm>
            <a:off x="8141970" y="677530"/>
            <a:ext cx="3771900" cy="685800"/>
          </a:xfrm>
          <a:prstGeom prst="rect">
            <a:avLst/>
          </a:prstGeom>
        </p:spPr>
      </p:pic>
      <p:sp>
        <p:nvSpPr>
          <p:cNvPr id="3" name="TextBox 2"/>
          <p:cNvSpPr txBox="1"/>
          <p:nvPr/>
        </p:nvSpPr>
        <p:spPr>
          <a:xfrm>
            <a:off x="828000" y="3218400"/>
            <a:ext cx="9936000" cy="1261884"/>
          </a:xfrm>
          <a:prstGeom prst="rect">
            <a:avLst/>
          </a:prstGeom>
          <a:noFill/>
        </p:spPr>
        <p:txBody>
          <a:bodyPr wrap="square" rtlCol="0">
            <a:spAutoFit/>
          </a:bodyPr>
          <a:lstStyle/>
          <a:p>
            <a:endParaRPr lang="en-US" sz="1400" dirty="0">
              <a:solidFill>
                <a:schemeClr val="bg1"/>
              </a:solidFill>
            </a:endParaRPr>
          </a:p>
          <a:p>
            <a:pPr marL="285750" indent="-285750">
              <a:buFont typeface="Arial" panose="020B0604020202020204" pitchFamily="34" charset="0"/>
              <a:buChar char="•"/>
            </a:pPr>
            <a:endParaRPr lang="en-US" sz="1400" dirty="0">
              <a:solidFill>
                <a:schemeClr val="bg1"/>
              </a:solidFill>
            </a:endParaRPr>
          </a:p>
          <a:p>
            <a:pPr lvl="1"/>
            <a:endParaRPr lang="en-US" sz="1200" dirty="0">
              <a:solidFill>
                <a:schemeClr val="bg1"/>
              </a:solidFill>
            </a:endParaRPr>
          </a:p>
          <a:p>
            <a:pPr marL="285750" indent="-285750">
              <a:buFont typeface="Arial" panose="020B0604020202020204" pitchFamily="34" charset="0"/>
              <a:buChar char="•"/>
            </a:pPr>
            <a:endParaRPr lang="en-US" dirty="0">
              <a:solidFill>
                <a:schemeClr val="bg1"/>
              </a:solidFill>
            </a:endParaRPr>
          </a:p>
          <a:p>
            <a:endParaRPr lang="en-US" dirty="0">
              <a:solidFill>
                <a:schemeClr val="bg1"/>
              </a:solidFill>
            </a:endParaRPr>
          </a:p>
        </p:txBody>
      </p:sp>
      <p:pic>
        <p:nvPicPr>
          <p:cNvPr id="6" name="Picture 2" descr="http://1.bp.blogspot.com/-uk0lREfjlx0/Uez8UI5xr1I/AAAAAAAACik/RU13B3j5Eu4/s1600/FinishLine.jpg">
            <a:extLst>
              <a:ext uri="{FF2B5EF4-FFF2-40B4-BE49-F238E27FC236}">
                <a16:creationId xmlns:a16="http://schemas.microsoft.com/office/drawing/2014/main" id="{3F0AF36D-B718-400F-8C7F-E52B51DC6B6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443135" y="4165600"/>
            <a:ext cx="1799373" cy="17993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490917C-AB1F-4F66-A077-F25DA5FE9C19}"/>
              </a:ext>
            </a:extLst>
          </p:cNvPr>
          <p:cNvSpPr txBox="1"/>
          <p:nvPr/>
        </p:nvSpPr>
        <p:spPr>
          <a:xfrm>
            <a:off x="6204928" y="4899463"/>
            <a:ext cx="3129280" cy="646331"/>
          </a:xfrm>
          <a:prstGeom prst="rect">
            <a:avLst/>
          </a:prstGeom>
          <a:noFill/>
        </p:spPr>
        <p:txBody>
          <a:bodyPr wrap="square" rtlCol="0">
            <a:spAutoFit/>
          </a:bodyPr>
          <a:lstStyle/>
          <a:p>
            <a:r>
              <a:rPr lang="en-US" dirty="0">
                <a:solidFill>
                  <a:schemeClr val="bg1"/>
                </a:solidFill>
              </a:rPr>
              <a:t>And the answer to your biggest question, who gets the MSG?</a:t>
            </a:r>
          </a:p>
        </p:txBody>
      </p:sp>
    </p:spTree>
    <p:extLst>
      <p:ext uri="{BB962C8B-B14F-4D97-AF65-F5344CB8AC3E}">
        <p14:creationId xmlns:p14="http://schemas.microsoft.com/office/powerpoint/2010/main" val="39585585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3" name="Rectangle 192">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94" name="Rectangle 193">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95" name="Rectangle 194">
            <a:extLst>
              <a:ext uri="{FF2B5EF4-FFF2-40B4-BE49-F238E27FC236}">
                <a16:creationId xmlns:a16="http://schemas.microsoft.com/office/drawing/2014/main" id="{A8D10092-A860-4EFB-963F-A14DA3648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vert="horz" lIns="91440" tIns="45720" rIns="91440" bIns="45720" rtlCol="0" anchor="b">
            <a:normAutofit/>
          </a:bodyPr>
          <a:lstStyle/>
          <a:p>
            <a:r>
              <a:rPr lang="en-US"/>
              <a:t>When is a pop a second pop?</a:t>
            </a:r>
          </a:p>
        </p:txBody>
      </p:sp>
      <p:sp>
        <p:nvSpPr>
          <p:cNvPr id="196" name="Rectangle 195">
            <a:extLst>
              <a:ext uri="{FF2B5EF4-FFF2-40B4-BE49-F238E27FC236}">
                <a16:creationId xmlns:a16="http://schemas.microsoft.com/office/drawing/2014/main" id="{2E32075D-9299-4657-87D7-B9987B7FD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24" name="Picture 4" descr="http://popballoonsnm.com/wp-content/uploads/2017/07/POP-fotoshopT.png">
            <a:extLst>
              <a:ext uri="{FF2B5EF4-FFF2-40B4-BE49-F238E27FC236}">
                <a16:creationId xmlns:a16="http://schemas.microsoft.com/office/drawing/2014/main" id="{609EC8F0-C41D-430D-82BA-85D3E089F1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62" r="-3" b="10739"/>
          <a:stretch/>
        </p:blipFill>
        <p:spPr bwMode="auto">
          <a:xfrm>
            <a:off x="657225" y="2361056"/>
            <a:ext cx="4962525" cy="36492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956CAB0-D10D-4445-BD3D-AED046603AAD}"/>
              </a:ext>
            </a:extLst>
          </p:cNvPr>
          <p:cNvSpPr txBox="1"/>
          <p:nvPr/>
        </p:nvSpPr>
        <p:spPr>
          <a:xfrm>
            <a:off x="6335805" y="2180496"/>
            <a:ext cx="5275001" cy="4045683"/>
          </a:xfrm>
          <a:prstGeom prst="rect">
            <a:avLst/>
          </a:prstGeom>
        </p:spPr>
        <p:txBody>
          <a:bodyPr vert="horz" lIns="91440" tIns="45720" rIns="91440" bIns="45720" rtlCol="0" anchor="t">
            <a:normAutofit/>
          </a:bodyPr>
          <a:lstStyle/>
          <a:p>
            <a:pPr>
              <a:spcBef>
                <a:spcPct val="20000"/>
              </a:spcBef>
              <a:spcAft>
                <a:spcPts val="600"/>
              </a:spcAft>
              <a:buClr>
                <a:schemeClr val="accent2"/>
              </a:buClr>
              <a:buSzPct val="92000"/>
              <a:buFont typeface="Wingdings 2" panose="05020102010507070707" pitchFamily="18" charset="2"/>
              <a:buChar char=""/>
            </a:pPr>
            <a:r>
              <a:rPr lang="en-US" dirty="0">
                <a:solidFill>
                  <a:schemeClr val="tx2"/>
                </a:solidFill>
              </a:rPr>
              <a:t>When a student separates from ALL registrations, the student should logically have been inactive for at least 90 days.  </a:t>
            </a:r>
          </a:p>
          <a:p>
            <a:pPr>
              <a:spcBef>
                <a:spcPct val="20000"/>
              </a:spcBef>
              <a:spcAft>
                <a:spcPts val="600"/>
              </a:spcAft>
              <a:buClr>
                <a:schemeClr val="accent2"/>
              </a:buClr>
              <a:buSzPct val="92000"/>
              <a:buFont typeface="Wingdings 2" panose="05020102010507070707" pitchFamily="18" charset="2"/>
              <a:buChar char=""/>
            </a:pPr>
            <a:endParaRPr lang="en-US" dirty="0">
              <a:solidFill>
                <a:schemeClr val="tx2"/>
              </a:solidFill>
            </a:endParaRPr>
          </a:p>
          <a:p>
            <a:pPr>
              <a:spcBef>
                <a:spcPct val="20000"/>
              </a:spcBef>
              <a:spcAft>
                <a:spcPts val="600"/>
              </a:spcAft>
              <a:buClr>
                <a:schemeClr val="accent2"/>
              </a:buClr>
              <a:buSzPct val="92000"/>
              <a:buFont typeface="Wingdings 2" panose="05020102010507070707" pitchFamily="18" charset="2"/>
              <a:buChar char=""/>
            </a:pPr>
            <a:r>
              <a:rPr lang="en-US" dirty="0">
                <a:solidFill>
                  <a:schemeClr val="tx2"/>
                </a:solidFill>
              </a:rPr>
              <a:t>If the student returns for additional instruction during the same fiscal year, a second Period of Participation is created. </a:t>
            </a:r>
          </a:p>
          <a:p>
            <a:pPr>
              <a:spcBef>
                <a:spcPct val="20000"/>
              </a:spcBef>
              <a:spcAft>
                <a:spcPts val="600"/>
              </a:spcAft>
              <a:buClr>
                <a:schemeClr val="accent2"/>
              </a:buClr>
              <a:buSzPct val="92000"/>
              <a:buFont typeface="Wingdings 2" panose="05020102010507070707" pitchFamily="18" charset="2"/>
              <a:buChar char=""/>
            </a:pPr>
            <a:r>
              <a:rPr lang="en-US" dirty="0">
                <a:solidFill>
                  <a:schemeClr val="tx2"/>
                </a:solidFill>
              </a:rPr>
              <a:t>Second </a:t>
            </a:r>
            <a:r>
              <a:rPr lang="en-US" dirty="0" err="1">
                <a:solidFill>
                  <a:schemeClr val="tx2"/>
                </a:solidFill>
              </a:rPr>
              <a:t>PoPs</a:t>
            </a:r>
            <a:r>
              <a:rPr lang="en-US" dirty="0">
                <a:solidFill>
                  <a:schemeClr val="tx2"/>
                </a:solidFill>
              </a:rPr>
              <a:t> are typically rare! </a:t>
            </a:r>
          </a:p>
        </p:txBody>
      </p:sp>
      <p:sp>
        <p:nvSpPr>
          <p:cNvPr id="11" name="TextBox 10">
            <a:extLst>
              <a:ext uri="{FF2B5EF4-FFF2-40B4-BE49-F238E27FC236}">
                <a16:creationId xmlns:a16="http://schemas.microsoft.com/office/drawing/2014/main" id="{E40AA409-BF35-4568-A55F-05218F1E392C}"/>
              </a:ext>
            </a:extLst>
          </p:cNvPr>
          <p:cNvSpPr txBox="1"/>
          <p:nvPr/>
        </p:nvSpPr>
        <p:spPr>
          <a:xfrm>
            <a:off x="601255" y="1964168"/>
            <a:ext cx="3409782" cy="4036582"/>
          </a:xfrm>
          <a:prstGeom prst="rect">
            <a:avLst/>
          </a:prstGeom>
        </p:spPr>
        <p:txBody>
          <a:bodyPr vert="horz" lIns="91440" tIns="45720" rIns="91440" bIns="45720" rtlCol="0" anchor="ctr">
            <a:normAutofit/>
          </a:bodyPr>
          <a:lstStyle/>
          <a:p>
            <a:pPr algn="ctr">
              <a:spcBef>
                <a:spcPct val="20000"/>
              </a:spcBef>
              <a:spcAft>
                <a:spcPts val="600"/>
              </a:spcAft>
              <a:buClr>
                <a:schemeClr val="accent2"/>
              </a:buClr>
              <a:buSzPct val="92000"/>
            </a:pPr>
            <a:endParaRPr lang="en-US" b="1" dirty="0">
              <a:solidFill>
                <a:schemeClr val="bg1"/>
              </a:solidFill>
            </a:endParaRPr>
          </a:p>
        </p:txBody>
      </p:sp>
    </p:spTree>
    <p:extLst>
      <p:ext uri="{BB962C8B-B14F-4D97-AF65-F5344CB8AC3E}">
        <p14:creationId xmlns:p14="http://schemas.microsoft.com/office/powerpoint/2010/main" val="37411482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C249177F-A06A-45FB-B00F-00720EA199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2E776F1A-996E-49D1-B112-57A6E71642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4C4C3B4B-612F-41A6-81E2-EF54C81076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80">
            <a:extLst>
              <a:ext uri="{FF2B5EF4-FFF2-40B4-BE49-F238E27FC236}">
                <a16:creationId xmlns:a16="http://schemas.microsoft.com/office/drawing/2014/main" id="{02D3A97A-037A-4CD4-96C9-9571CA29B9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83" name="Rectangle 82">
            <a:extLst>
              <a:ext uri="{FF2B5EF4-FFF2-40B4-BE49-F238E27FC236}">
                <a16:creationId xmlns:a16="http://schemas.microsoft.com/office/drawing/2014/main" id="{32CFD297-D1AB-4A9E-9DD2-20560FF8ED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4BFF9B0B-559F-4DEB-BE09-8CB6C87BC0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84446"/>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86">
            <a:extLst>
              <a:ext uri="{FF2B5EF4-FFF2-40B4-BE49-F238E27FC236}">
                <a16:creationId xmlns:a16="http://schemas.microsoft.com/office/drawing/2014/main" id="{D00653BB-8104-4496-BA4F-6D7299B5B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84446"/>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88">
            <a:extLst>
              <a:ext uri="{FF2B5EF4-FFF2-40B4-BE49-F238E27FC236}">
                <a16:creationId xmlns:a16="http://schemas.microsoft.com/office/drawing/2014/main" id="{2DDA8682-5D58-471F-ABF5-86935C442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80889"/>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90">
            <a:extLst>
              <a:ext uri="{FF2B5EF4-FFF2-40B4-BE49-F238E27FC236}">
                <a16:creationId xmlns:a16="http://schemas.microsoft.com/office/drawing/2014/main" id="{B9F686BF-39CA-4117-85DD-9C82FA1C8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4757866"/>
            <a:ext cx="11309338" cy="165668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4845617"/>
            <a:ext cx="11029616" cy="1013800"/>
          </a:xfrm>
        </p:spPr>
        <p:txBody>
          <a:bodyPr vert="horz" lIns="91440" tIns="45720" rIns="91440" bIns="45720" rtlCol="0" anchor="b">
            <a:normAutofit/>
          </a:bodyPr>
          <a:lstStyle/>
          <a:p>
            <a:r>
              <a:rPr lang="en-US">
                <a:solidFill>
                  <a:srgbClr val="FFFEFF"/>
                </a:solidFill>
              </a:rPr>
              <a:t>What are the rules for a second pop?</a:t>
            </a:r>
          </a:p>
        </p:txBody>
      </p:sp>
      <p:sp>
        <p:nvSpPr>
          <p:cNvPr id="11" name="TextBox 10">
            <a:extLst>
              <a:ext uri="{FF2B5EF4-FFF2-40B4-BE49-F238E27FC236}">
                <a16:creationId xmlns:a16="http://schemas.microsoft.com/office/drawing/2014/main" id="{E40AA409-BF35-4568-A55F-05218F1E392C}"/>
              </a:ext>
            </a:extLst>
          </p:cNvPr>
          <p:cNvSpPr txBox="1"/>
          <p:nvPr/>
        </p:nvSpPr>
        <p:spPr>
          <a:xfrm>
            <a:off x="601255" y="1964168"/>
            <a:ext cx="3409782" cy="4036582"/>
          </a:xfrm>
          <a:prstGeom prst="rect">
            <a:avLst/>
          </a:prstGeom>
        </p:spPr>
        <p:txBody>
          <a:bodyPr vert="horz" lIns="91440" tIns="45720" rIns="91440" bIns="45720" rtlCol="0" anchor="ctr">
            <a:normAutofit/>
          </a:bodyPr>
          <a:lstStyle/>
          <a:p>
            <a:pPr algn="ctr">
              <a:spcBef>
                <a:spcPct val="20000"/>
              </a:spcBef>
              <a:spcAft>
                <a:spcPts val="600"/>
              </a:spcAft>
              <a:buClr>
                <a:schemeClr val="accent2"/>
              </a:buClr>
              <a:buSzPct val="92000"/>
            </a:pPr>
            <a:endParaRPr lang="en-US" b="1" dirty="0">
              <a:solidFill>
                <a:schemeClr val="bg1"/>
              </a:solidFill>
            </a:endParaRPr>
          </a:p>
        </p:txBody>
      </p:sp>
      <p:graphicFrame>
        <p:nvGraphicFramePr>
          <p:cNvPr id="198" name="TextBox 3">
            <a:extLst>
              <a:ext uri="{FF2B5EF4-FFF2-40B4-BE49-F238E27FC236}">
                <a16:creationId xmlns:a16="http://schemas.microsoft.com/office/drawing/2014/main" id="{FA5F7DFF-B0F8-4471-85EB-380511EA30A9}"/>
              </a:ext>
            </a:extLst>
          </p:cNvPr>
          <p:cNvGraphicFramePr/>
          <p:nvPr>
            <p:extLst>
              <p:ext uri="{D42A27DB-BD31-4B8C-83A1-F6EECF244321}">
                <p14:modId xmlns:p14="http://schemas.microsoft.com/office/powerpoint/2010/main" val="736436948"/>
              </p:ext>
            </p:extLst>
          </p:nvPr>
        </p:nvGraphicFramePr>
        <p:xfrm>
          <a:off x="581025" y="728488"/>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rrow: Right 2">
            <a:extLst>
              <a:ext uri="{FF2B5EF4-FFF2-40B4-BE49-F238E27FC236}">
                <a16:creationId xmlns:a16="http://schemas.microsoft.com/office/drawing/2014/main" id="{0A5100B2-9189-49BF-99DA-78482AA24C40}"/>
              </a:ext>
            </a:extLst>
          </p:cNvPr>
          <p:cNvSpPr/>
          <p:nvPr/>
        </p:nvSpPr>
        <p:spPr>
          <a:xfrm>
            <a:off x="4637430" y="2199307"/>
            <a:ext cx="2243579" cy="1189298"/>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a:t>90 Days</a:t>
            </a:r>
          </a:p>
        </p:txBody>
      </p:sp>
    </p:spTree>
    <p:extLst>
      <p:ext uri="{BB962C8B-B14F-4D97-AF65-F5344CB8AC3E}">
        <p14:creationId xmlns:p14="http://schemas.microsoft.com/office/powerpoint/2010/main" val="24331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STUDENTs IN MULTIPLE PROGRAMS IN THE SAME Period of participation?</a:t>
            </a:r>
          </a:p>
        </p:txBody>
      </p:sp>
      <p:pic>
        <p:nvPicPr>
          <p:cNvPr id="9218" name="Picture 2" descr="https://i.pinimg.com/originals/34/a0/b3/34a0b3249a9ca30aed7ca4f2460ab1ed.gif">
            <a:extLst>
              <a:ext uri="{FF2B5EF4-FFF2-40B4-BE49-F238E27FC236}">
                <a16:creationId xmlns:a16="http://schemas.microsoft.com/office/drawing/2014/main" id="{0CEABAC2-5378-436C-97C0-A4C2D2491A3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7940" y="2556467"/>
            <a:ext cx="2857500" cy="35718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310C50F1-3CBD-4586-ACAA-7E3A142FA9B3}"/>
              </a:ext>
            </a:extLst>
          </p:cNvPr>
          <p:cNvSpPr/>
          <p:nvPr/>
        </p:nvSpPr>
        <p:spPr>
          <a:xfrm>
            <a:off x="5552388" y="2316637"/>
            <a:ext cx="5301672" cy="111236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Program A</a:t>
            </a:r>
          </a:p>
        </p:txBody>
      </p:sp>
      <p:sp>
        <p:nvSpPr>
          <p:cNvPr id="13" name="Rectangle: Rounded Corners 12">
            <a:extLst>
              <a:ext uri="{FF2B5EF4-FFF2-40B4-BE49-F238E27FC236}">
                <a16:creationId xmlns:a16="http://schemas.microsoft.com/office/drawing/2014/main" id="{16D07A08-BEBB-45BD-94ED-A7F459564E74}"/>
              </a:ext>
            </a:extLst>
          </p:cNvPr>
          <p:cNvSpPr/>
          <p:nvPr/>
        </p:nvSpPr>
        <p:spPr>
          <a:xfrm>
            <a:off x="5552388" y="4375399"/>
            <a:ext cx="5301672" cy="111236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Program B</a:t>
            </a:r>
          </a:p>
        </p:txBody>
      </p:sp>
      <p:cxnSp>
        <p:nvCxnSpPr>
          <p:cNvPr id="6" name="Straight Arrow Connector 5">
            <a:extLst>
              <a:ext uri="{FF2B5EF4-FFF2-40B4-BE49-F238E27FC236}">
                <a16:creationId xmlns:a16="http://schemas.microsoft.com/office/drawing/2014/main" id="{F92C62BD-B224-4F14-B901-39E964C74AC8}"/>
              </a:ext>
            </a:extLst>
          </p:cNvPr>
          <p:cNvCxnSpPr>
            <a:stCxn id="9218" idx="3"/>
            <a:endCxn id="4" idx="1"/>
          </p:cNvCxnSpPr>
          <p:nvPr/>
        </p:nvCxnSpPr>
        <p:spPr>
          <a:xfrm flipV="1">
            <a:off x="4195440" y="2872819"/>
            <a:ext cx="1356948" cy="14695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06B1377-DC07-462B-ABF9-0611B2F1100D}"/>
              </a:ext>
            </a:extLst>
          </p:cNvPr>
          <p:cNvCxnSpPr>
            <a:stCxn id="9218" idx="3"/>
            <a:endCxn id="13" idx="1"/>
          </p:cNvCxnSpPr>
          <p:nvPr/>
        </p:nvCxnSpPr>
        <p:spPr>
          <a:xfrm>
            <a:off x="4195440" y="4342405"/>
            <a:ext cx="1356948" cy="5891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04172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STUDENTs IN MULTIPLE PROGRAMS IN THE SAME Period of participation?</a:t>
            </a:r>
          </a:p>
        </p:txBody>
      </p:sp>
      <p:sp>
        <p:nvSpPr>
          <p:cNvPr id="4" name="Rectangle: Rounded Corners 3">
            <a:extLst>
              <a:ext uri="{FF2B5EF4-FFF2-40B4-BE49-F238E27FC236}">
                <a16:creationId xmlns:a16="http://schemas.microsoft.com/office/drawing/2014/main" id="{310C50F1-3CBD-4586-ACAA-7E3A142FA9B3}"/>
              </a:ext>
            </a:extLst>
          </p:cNvPr>
          <p:cNvSpPr/>
          <p:nvPr/>
        </p:nvSpPr>
        <p:spPr>
          <a:xfrm>
            <a:off x="5552388" y="2316637"/>
            <a:ext cx="5301672" cy="111236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Program A</a:t>
            </a:r>
          </a:p>
        </p:txBody>
      </p:sp>
      <p:sp>
        <p:nvSpPr>
          <p:cNvPr id="13" name="Rectangle: Rounded Corners 12">
            <a:extLst>
              <a:ext uri="{FF2B5EF4-FFF2-40B4-BE49-F238E27FC236}">
                <a16:creationId xmlns:a16="http://schemas.microsoft.com/office/drawing/2014/main" id="{16D07A08-BEBB-45BD-94ED-A7F459564E74}"/>
              </a:ext>
            </a:extLst>
          </p:cNvPr>
          <p:cNvSpPr/>
          <p:nvPr/>
        </p:nvSpPr>
        <p:spPr>
          <a:xfrm>
            <a:off x="5552388" y="4375399"/>
            <a:ext cx="5301672" cy="111236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Program B</a:t>
            </a:r>
          </a:p>
        </p:txBody>
      </p:sp>
      <p:sp>
        <p:nvSpPr>
          <p:cNvPr id="3" name="Left Brace 2">
            <a:extLst>
              <a:ext uri="{FF2B5EF4-FFF2-40B4-BE49-F238E27FC236}">
                <a16:creationId xmlns:a16="http://schemas.microsoft.com/office/drawing/2014/main" id="{EAB0E726-AA81-4EFB-880F-7970DF331D90}"/>
              </a:ext>
            </a:extLst>
          </p:cNvPr>
          <p:cNvSpPr/>
          <p:nvPr/>
        </p:nvSpPr>
        <p:spPr>
          <a:xfrm>
            <a:off x="4751110" y="2667786"/>
            <a:ext cx="509048" cy="2564090"/>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5BBE6919-FC5A-4363-99BF-5F13E55C359A}"/>
              </a:ext>
            </a:extLst>
          </p:cNvPr>
          <p:cNvSpPr txBox="1"/>
          <p:nvPr/>
        </p:nvSpPr>
        <p:spPr>
          <a:xfrm>
            <a:off x="575894" y="2518670"/>
            <a:ext cx="3882986" cy="3139321"/>
          </a:xfrm>
          <a:prstGeom prst="rect">
            <a:avLst/>
          </a:prstGeom>
          <a:noFill/>
          <a:ln>
            <a:solidFill>
              <a:schemeClr val="tx1"/>
            </a:solidFill>
          </a:ln>
        </p:spPr>
        <p:txBody>
          <a:bodyPr wrap="square" rtlCol="0">
            <a:spAutoFit/>
          </a:bodyPr>
          <a:lstStyle/>
          <a:p>
            <a:pPr algn="ctr"/>
            <a:r>
              <a:rPr lang="en-US" b="1" dirty="0">
                <a:solidFill>
                  <a:srgbClr val="C00000"/>
                </a:solidFill>
              </a:rPr>
              <a:t>VALID PoP</a:t>
            </a:r>
          </a:p>
          <a:p>
            <a:r>
              <a:rPr lang="en-US" dirty="0"/>
              <a:t>Rules to create a valid PoP remain essentially the same: </a:t>
            </a:r>
          </a:p>
          <a:p>
            <a:endParaRPr lang="en-US" dirty="0"/>
          </a:p>
          <a:p>
            <a:pPr marL="285750" indent="-285750">
              <a:buFont typeface="Arial" panose="020B0604020202020204" pitchFamily="34" charset="0"/>
              <a:buChar char="•"/>
            </a:pPr>
            <a:r>
              <a:rPr lang="en-US" dirty="0"/>
              <a:t>Must have an NRS Registration (in both programs)</a:t>
            </a:r>
          </a:p>
          <a:p>
            <a:pPr marL="285750" indent="-285750">
              <a:buFont typeface="Arial" panose="020B0604020202020204" pitchFamily="34" charset="0"/>
              <a:buChar char="•"/>
            </a:pPr>
            <a:r>
              <a:rPr lang="en-US" dirty="0"/>
              <a:t>Must have a combined total of 12 hours </a:t>
            </a:r>
          </a:p>
          <a:p>
            <a:pPr marL="285750" indent="-285750">
              <a:buFont typeface="Arial" panose="020B0604020202020204" pitchFamily="34" charset="0"/>
              <a:buChar char="•"/>
            </a:pPr>
            <a:r>
              <a:rPr lang="en-US" dirty="0"/>
              <a:t>Must have at least one assessment in the Period of Participation – or – an established Provisional Entering EFL</a:t>
            </a:r>
          </a:p>
        </p:txBody>
      </p:sp>
    </p:spTree>
    <p:extLst>
      <p:ext uri="{BB962C8B-B14F-4D97-AF65-F5344CB8AC3E}">
        <p14:creationId xmlns:p14="http://schemas.microsoft.com/office/powerpoint/2010/main" val="34098836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STUDENTs IN MULTIPLE PROGRAMS IN THE SAME Period of participation?</a:t>
            </a:r>
          </a:p>
        </p:txBody>
      </p:sp>
      <p:sp>
        <p:nvSpPr>
          <p:cNvPr id="4" name="Rectangle: Rounded Corners 3">
            <a:extLst>
              <a:ext uri="{FF2B5EF4-FFF2-40B4-BE49-F238E27FC236}">
                <a16:creationId xmlns:a16="http://schemas.microsoft.com/office/drawing/2014/main" id="{310C50F1-3CBD-4586-ACAA-7E3A142FA9B3}"/>
              </a:ext>
            </a:extLst>
          </p:cNvPr>
          <p:cNvSpPr/>
          <p:nvPr/>
        </p:nvSpPr>
        <p:spPr>
          <a:xfrm>
            <a:off x="5552388" y="2316637"/>
            <a:ext cx="5301672" cy="111236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Program A</a:t>
            </a:r>
          </a:p>
        </p:txBody>
      </p:sp>
      <p:sp>
        <p:nvSpPr>
          <p:cNvPr id="13" name="Rectangle: Rounded Corners 12">
            <a:extLst>
              <a:ext uri="{FF2B5EF4-FFF2-40B4-BE49-F238E27FC236}">
                <a16:creationId xmlns:a16="http://schemas.microsoft.com/office/drawing/2014/main" id="{16D07A08-BEBB-45BD-94ED-A7F459564E74}"/>
              </a:ext>
            </a:extLst>
          </p:cNvPr>
          <p:cNvSpPr/>
          <p:nvPr/>
        </p:nvSpPr>
        <p:spPr>
          <a:xfrm>
            <a:off x="5552388" y="4375399"/>
            <a:ext cx="5301672" cy="111236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Program B</a:t>
            </a:r>
          </a:p>
        </p:txBody>
      </p:sp>
      <p:sp>
        <p:nvSpPr>
          <p:cNvPr id="3" name="Left Brace 2">
            <a:extLst>
              <a:ext uri="{FF2B5EF4-FFF2-40B4-BE49-F238E27FC236}">
                <a16:creationId xmlns:a16="http://schemas.microsoft.com/office/drawing/2014/main" id="{EAB0E726-AA81-4EFB-880F-7970DF331D90}"/>
              </a:ext>
            </a:extLst>
          </p:cNvPr>
          <p:cNvSpPr/>
          <p:nvPr/>
        </p:nvSpPr>
        <p:spPr>
          <a:xfrm>
            <a:off x="4751110" y="2667786"/>
            <a:ext cx="509048" cy="2564090"/>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5BBE6919-FC5A-4363-99BF-5F13E55C359A}"/>
              </a:ext>
            </a:extLst>
          </p:cNvPr>
          <p:cNvSpPr txBox="1"/>
          <p:nvPr/>
        </p:nvSpPr>
        <p:spPr>
          <a:xfrm>
            <a:off x="575894" y="2518670"/>
            <a:ext cx="3882986" cy="2862322"/>
          </a:xfrm>
          <a:prstGeom prst="rect">
            <a:avLst/>
          </a:prstGeom>
          <a:noFill/>
          <a:ln>
            <a:solidFill>
              <a:schemeClr val="tx1"/>
            </a:solidFill>
          </a:ln>
        </p:spPr>
        <p:txBody>
          <a:bodyPr wrap="square" rtlCol="0">
            <a:spAutoFit/>
          </a:bodyPr>
          <a:lstStyle/>
          <a:p>
            <a:pPr algn="ctr"/>
            <a:r>
              <a:rPr lang="en-US" b="1" dirty="0">
                <a:solidFill>
                  <a:srgbClr val="C00000"/>
                </a:solidFill>
              </a:rPr>
              <a:t>VALID PoP</a:t>
            </a:r>
          </a:p>
          <a:p>
            <a:r>
              <a:rPr lang="en-US" dirty="0"/>
              <a:t>For a student to appear on the report population for a Program, that student must:</a:t>
            </a:r>
          </a:p>
          <a:p>
            <a:pPr marL="285750" indent="-285750">
              <a:buFont typeface="Arial" panose="020B0604020202020204" pitchFamily="34" charset="0"/>
              <a:buChar char="•"/>
            </a:pPr>
            <a:r>
              <a:rPr lang="en-US" dirty="0"/>
              <a:t>Have at least one Assessment in the Period of Participation (at either program)</a:t>
            </a:r>
          </a:p>
          <a:p>
            <a:pPr marL="285750" indent="-285750">
              <a:buFont typeface="Arial" panose="020B0604020202020204" pitchFamily="34" charset="0"/>
              <a:buChar char="•"/>
            </a:pPr>
            <a:r>
              <a:rPr lang="en-US" dirty="0"/>
              <a:t>Be placed in a class in that program</a:t>
            </a:r>
          </a:p>
          <a:p>
            <a:pPr marL="285750" indent="-285750">
              <a:buFont typeface="Arial" panose="020B0604020202020204" pitchFamily="34" charset="0"/>
              <a:buChar char="•"/>
            </a:pPr>
            <a:r>
              <a:rPr lang="en-US" dirty="0"/>
              <a:t>Have at least one hour of approved attendance in that program</a:t>
            </a:r>
          </a:p>
        </p:txBody>
      </p:sp>
    </p:spTree>
    <p:extLst>
      <p:ext uri="{BB962C8B-B14F-4D97-AF65-F5344CB8AC3E}">
        <p14:creationId xmlns:p14="http://schemas.microsoft.com/office/powerpoint/2010/main" val="799234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STUDENTs IN MULTIPLE PROGRAMS IN THE SAME Period of participation?</a:t>
            </a:r>
          </a:p>
        </p:txBody>
      </p:sp>
      <p:sp>
        <p:nvSpPr>
          <p:cNvPr id="4" name="Rectangle: Rounded Corners 3">
            <a:extLst>
              <a:ext uri="{FF2B5EF4-FFF2-40B4-BE49-F238E27FC236}">
                <a16:creationId xmlns:a16="http://schemas.microsoft.com/office/drawing/2014/main" id="{310C50F1-3CBD-4586-ACAA-7E3A142FA9B3}"/>
              </a:ext>
            </a:extLst>
          </p:cNvPr>
          <p:cNvSpPr/>
          <p:nvPr/>
        </p:nvSpPr>
        <p:spPr>
          <a:xfrm>
            <a:off x="5552388" y="2316637"/>
            <a:ext cx="5301672" cy="111236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Program A</a:t>
            </a:r>
          </a:p>
        </p:txBody>
      </p:sp>
      <p:sp>
        <p:nvSpPr>
          <p:cNvPr id="13" name="Rectangle: Rounded Corners 12">
            <a:extLst>
              <a:ext uri="{FF2B5EF4-FFF2-40B4-BE49-F238E27FC236}">
                <a16:creationId xmlns:a16="http://schemas.microsoft.com/office/drawing/2014/main" id="{16D07A08-BEBB-45BD-94ED-A7F459564E74}"/>
              </a:ext>
            </a:extLst>
          </p:cNvPr>
          <p:cNvSpPr/>
          <p:nvPr/>
        </p:nvSpPr>
        <p:spPr>
          <a:xfrm>
            <a:off x="5552388" y="4375399"/>
            <a:ext cx="5301672" cy="111236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Program B</a:t>
            </a:r>
          </a:p>
        </p:txBody>
      </p:sp>
      <p:sp>
        <p:nvSpPr>
          <p:cNvPr id="5" name="TextBox 4">
            <a:extLst>
              <a:ext uri="{FF2B5EF4-FFF2-40B4-BE49-F238E27FC236}">
                <a16:creationId xmlns:a16="http://schemas.microsoft.com/office/drawing/2014/main" id="{5BBE6919-FC5A-4363-99BF-5F13E55C359A}"/>
              </a:ext>
            </a:extLst>
          </p:cNvPr>
          <p:cNvSpPr txBox="1"/>
          <p:nvPr/>
        </p:nvSpPr>
        <p:spPr>
          <a:xfrm>
            <a:off x="575894" y="2518670"/>
            <a:ext cx="3882986" cy="2585323"/>
          </a:xfrm>
          <a:prstGeom prst="rect">
            <a:avLst/>
          </a:prstGeom>
          <a:noFill/>
          <a:ln>
            <a:solidFill>
              <a:schemeClr val="tx1"/>
            </a:solidFill>
          </a:ln>
        </p:spPr>
        <p:txBody>
          <a:bodyPr wrap="square" rtlCol="0">
            <a:spAutoFit/>
          </a:bodyPr>
          <a:lstStyle/>
          <a:p>
            <a:pPr algn="ctr"/>
            <a:r>
              <a:rPr lang="en-US" b="1" dirty="0">
                <a:solidFill>
                  <a:srgbClr val="C00000"/>
                </a:solidFill>
              </a:rPr>
              <a:t>Testing</a:t>
            </a:r>
          </a:p>
          <a:p>
            <a:r>
              <a:rPr lang="en-US" dirty="0"/>
              <a:t>Either Program can start a battery of tests. </a:t>
            </a:r>
          </a:p>
          <a:p>
            <a:endParaRPr lang="en-US" dirty="0"/>
          </a:p>
          <a:p>
            <a:r>
              <a:rPr lang="en-US" dirty="0"/>
              <a:t>Either program may switch between assessment types. </a:t>
            </a:r>
          </a:p>
          <a:p>
            <a:endParaRPr lang="en-US" dirty="0"/>
          </a:p>
          <a:p>
            <a:r>
              <a:rPr lang="en-US" dirty="0"/>
              <a:t>Assessments are tied to the student, not the program! </a:t>
            </a:r>
          </a:p>
        </p:txBody>
      </p:sp>
    </p:spTree>
    <p:extLst>
      <p:ext uri="{BB962C8B-B14F-4D97-AF65-F5344CB8AC3E}">
        <p14:creationId xmlns:p14="http://schemas.microsoft.com/office/powerpoint/2010/main" val="31463614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STUDENTs IN MULTIPLE PROGRAMS IN THE SAME Period of participation?</a:t>
            </a:r>
          </a:p>
        </p:txBody>
      </p:sp>
      <p:sp>
        <p:nvSpPr>
          <p:cNvPr id="4" name="Rectangle: Rounded Corners 3">
            <a:extLst>
              <a:ext uri="{FF2B5EF4-FFF2-40B4-BE49-F238E27FC236}">
                <a16:creationId xmlns:a16="http://schemas.microsoft.com/office/drawing/2014/main" id="{310C50F1-3CBD-4586-ACAA-7E3A142FA9B3}"/>
              </a:ext>
            </a:extLst>
          </p:cNvPr>
          <p:cNvSpPr/>
          <p:nvPr/>
        </p:nvSpPr>
        <p:spPr>
          <a:xfrm>
            <a:off x="414780" y="2137528"/>
            <a:ext cx="5301672" cy="111236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Program A</a:t>
            </a:r>
          </a:p>
        </p:txBody>
      </p:sp>
      <p:sp>
        <p:nvSpPr>
          <p:cNvPr id="13" name="Rectangle: Rounded Corners 12">
            <a:extLst>
              <a:ext uri="{FF2B5EF4-FFF2-40B4-BE49-F238E27FC236}">
                <a16:creationId xmlns:a16="http://schemas.microsoft.com/office/drawing/2014/main" id="{16D07A08-BEBB-45BD-94ED-A7F459564E74}"/>
              </a:ext>
            </a:extLst>
          </p:cNvPr>
          <p:cNvSpPr/>
          <p:nvPr/>
        </p:nvSpPr>
        <p:spPr>
          <a:xfrm>
            <a:off x="6090702" y="4341531"/>
            <a:ext cx="5301672" cy="111236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Program B</a:t>
            </a:r>
          </a:p>
        </p:txBody>
      </p:sp>
      <p:sp>
        <p:nvSpPr>
          <p:cNvPr id="5" name="TextBox 4">
            <a:extLst>
              <a:ext uri="{FF2B5EF4-FFF2-40B4-BE49-F238E27FC236}">
                <a16:creationId xmlns:a16="http://schemas.microsoft.com/office/drawing/2014/main" id="{5BBE6919-FC5A-4363-99BF-5F13E55C359A}"/>
              </a:ext>
            </a:extLst>
          </p:cNvPr>
          <p:cNvSpPr txBox="1"/>
          <p:nvPr/>
        </p:nvSpPr>
        <p:spPr>
          <a:xfrm>
            <a:off x="5414953" y="2649726"/>
            <a:ext cx="5518936" cy="1200329"/>
          </a:xfrm>
          <a:prstGeom prst="rect">
            <a:avLst/>
          </a:prstGeom>
          <a:solidFill>
            <a:schemeClr val="bg1"/>
          </a:solidFill>
          <a:ln>
            <a:solidFill>
              <a:schemeClr val="tx1"/>
            </a:solidFill>
          </a:ln>
        </p:spPr>
        <p:txBody>
          <a:bodyPr wrap="square" rtlCol="0">
            <a:spAutoFit/>
          </a:bodyPr>
          <a:lstStyle/>
          <a:p>
            <a:pPr algn="ctr"/>
            <a:r>
              <a:rPr lang="en-US" b="1" dirty="0">
                <a:solidFill>
                  <a:srgbClr val="C00000"/>
                </a:solidFill>
              </a:rPr>
              <a:t>Pre-Test</a:t>
            </a:r>
          </a:p>
          <a:p>
            <a:r>
              <a:rPr lang="en-US" dirty="0"/>
              <a:t>Program A tests student in July in TABE 11  Math at Level 2 and TABE 11 Language at Level 3.   </a:t>
            </a:r>
          </a:p>
          <a:p>
            <a:r>
              <a:rPr lang="en-US" b="1" dirty="0">
                <a:solidFill>
                  <a:schemeClr val="accent6"/>
                </a:solidFill>
              </a:rPr>
              <a:t>Quiz:  What is the Entering EFL? </a:t>
            </a:r>
          </a:p>
        </p:txBody>
      </p:sp>
      <p:sp>
        <p:nvSpPr>
          <p:cNvPr id="6" name="TextBox 5">
            <a:extLst>
              <a:ext uri="{FF2B5EF4-FFF2-40B4-BE49-F238E27FC236}">
                <a16:creationId xmlns:a16="http://schemas.microsoft.com/office/drawing/2014/main" id="{14CA56ED-075A-4CA5-ADDE-C43DEE937457}"/>
              </a:ext>
            </a:extLst>
          </p:cNvPr>
          <p:cNvSpPr txBox="1"/>
          <p:nvPr/>
        </p:nvSpPr>
        <p:spPr>
          <a:xfrm>
            <a:off x="767031" y="4600351"/>
            <a:ext cx="5518936" cy="1200329"/>
          </a:xfrm>
          <a:prstGeom prst="rect">
            <a:avLst/>
          </a:prstGeom>
          <a:solidFill>
            <a:schemeClr val="bg1"/>
          </a:solidFill>
          <a:ln>
            <a:solidFill>
              <a:schemeClr val="tx1"/>
            </a:solidFill>
          </a:ln>
        </p:spPr>
        <p:txBody>
          <a:bodyPr wrap="square" rtlCol="0">
            <a:spAutoFit/>
          </a:bodyPr>
          <a:lstStyle/>
          <a:p>
            <a:pPr algn="ctr"/>
            <a:r>
              <a:rPr lang="en-US" b="1" dirty="0">
                <a:solidFill>
                  <a:srgbClr val="C00000"/>
                </a:solidFill>
              </a:rPr>
              <a:t>Post-Test</a:t>
            </a:r>
          </a:p>
          <a:p>
            <a:r>
              <a:rPr lang="en-US" dirty="0"/>
              <a:t>Program A OR Program B can subsequently test student in TABE 12 Math, TABE 12 Language and/or TABE 11 or 12 Reading. </a:t>
            </a:r>
          </a:p>
        </p:txBody>
      </p:sp>
    </p:spTree>
    <p:extLst>
      <p:ext uri="{BB962C8B-B14F-4D97-AF65-F5344CB8AC3E}">
        <p14:creationId xmlns:p14="http://schemas.microsoft.com/office/powerpoint/2010/main" val="3276684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10">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12">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14">
            <a:extLst>
              <a:ext uri="{FF2B5EF4-FFF2-40B4-BE49-F238E27FC236}">
                <a16:creationId xmlns:a16="http://schemas.microsoft.com/office/drawing/2014/main" id="{A926A64B-3BCB-44CC-892E-C791C324B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4" name="Rectangle 16">
            <a:extLst>
              <a:ext uri="{FF2B5EF4-FFF2-40B4-BE49-F238E27FC236}">
                <a16:creationId xmlns:a16="http://schemas.microsoft.com/office/drawing/2014/main" id="{8F404549-B4DC-481C-926C-DED3EF1C5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E8FD5CD-351E-4B06-8B78-BD5102D00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1255" y="702156"/>
            <a:ext cx="3409783" cy="1013800"/>
          </a:xfrm>
        </p:spPr>
        <p:txBody>
          <a:bodyPr vert="horz" lIns="91440" tIns="45720" rIns="91440" bIns="45720" rtlCol="0" anchor="b">
            <a:normAutofit/>
          </a:bodyPr>
          <a:lstStyle/>
          <a:p>
            <a:r>
              <a:rPr lang="en-US" dirty="0"/>
              <a:t>What is a Period of Participation? </a:t>
            </a:r>
          </a:p>
        </p:txBody>
      </p:sp>
      <p:sp>
        <p:nvSpPr>
          <p:cNvPr id="3" name="TextBox 2">
            <a:extLst>
              <a:ext uri="{FF2B5EF4-FFF2-40B4-BE49-F238E27FC236}">
                <a16:creationId xmlns:a16="http://schemas.microsoft.com/office/drawing/2014/main" id="{E90496EB-3B43-4E89-A167-78C290EBC011}"/>
              </a:ext>
            </a:extLst>
          </p:cNvPr>
          <p:cNvSpPr txBox="1"/>
          <p:nvPr/>
        </p:nvSpPr>
        <p:spPr>
          <a:xfrm>
            <a:off x="601255" y="1964168"/>
            <a:ext cx="3409782" cy="4036582"/>
          </a:xfrm>
          <a:prstGeom prst="rect">
            <a:avLst/>
          </a:prstGeom>
        </p:spPr>
        <p:txBody>
          <a:bodyPr vert="horz" lIns="91440" tIns="45720" rIns="91440" bIns="45720" rtlCol="0" anchor="ctr">
            <a:normAutofit/>
          </a:bodyPr>
          <a:lstStyle/>
          <a:p>
            <a:pPr>
              <a:lnSpc>
                <a:spcPct val="90000"/>
              </a:lnSpc>
              <a:spcBef>
                <a:spcPct val="20000"/>
              </a:spcBef>
              <a:spcAft>
                <a:spcPts val="600"/>
              </a:spcAft>
              <a:buClr>
                <a:schemeClr val="accent2"/>
              </a:buClr>
              <a:buSzPct val="92000"/>
            </a:pPr>
            <a:r>
              <a:rPr lang="en-US" sz="1400" dirty="0">
                <a:solidFill>
                  <a:schemeClr val="bg1"/>
                </a:solidFill>
              </a:rPr>
              <a:t>All participants have at least one period of participation, starting with their first enrollment in the program year and ending with their program exit. Subsequent periods are counted by reentry and exit. The exit date is the last day of service for participants, but this date cannot be determined until 90 days have elapsed since the person last received services and there are no future services planned. However, if there is no exit across a program year, the PoP continues into the next program year and MSG is reported for the new program year. </a:t>
            </a:r>
          </a:p>
          <a:p>
            <a:pPr>
              <a:lnSpc>
                <a:spcPct val="90000"/>
              </a:lnSpc>
              <a:spcBef>
                <a:spcPct val="20000"/>
              </a:spcBef>
              <a:spcAft>
                <a:spcPts val="600"/>
              </a:spcAft>
              <a:buClr>
                <a:schemeClr val="accent2"/>
              </a:buClr>
              <a:buSzPct val="92000"/>
              <a:buFont typeface="Wingdings 2" panose="05020102010507070707" pitchFamily="18" charset="2"/>
              <a:buChar char=""/>
            </a:pPr>
            <a:endParaRPr lang="en-US" sz="1400" dirty="0">
              <a:solidFill>
                <a:schemeClr val="bg1"/>
              </a:solidFill>
            </a:endParaRPr>
          </a:p>
          <a:p>
            <a:pPr>
              <a:lnSpc>
                <a:spcPct val="90000"/>
              </a:lnSpc>
              <a:spcBef>
                <a:spcPct val="20000"/>
              </a:spcBef>
              <a:spcAft>
                <a:spcPts val="600"/>
              </a:spcAft>
              <a:buClr>
                <a:schemeClr val="accent2"/>
              </a:buClr>
              <a:buSzPct val="92000"/>
            </a:pPr>
            <a:r>
              <a:rPr lang="en-US" sz="1400" dirty="0">
                <a:solidFill>
                  <a:schemeClr val="bg1"/>
                </a:solidFill>
              </a:rPr>
              <a:t>https://nrsweb.org/sites/default/files/NRS-TA-January-2018-508.pdf</a:t>
            </a:r>
          </a:p>
        </p:txBody>
      </p:sp>
      <p:pic>
        <p:nvPicPr>
          <p:cNvPr id="4" name="Picture 3">
            <a:extLst>
              <a:ext uri="{FF2B5EF4-FFF2-40B4-BE49-F238E27FC236}">
                <a16:creationId xmlns:a16="http://schemas.microsoft.com/office/drawing/2014/main" id="{3EB7CCAF-7977-4699-9281-51B4983D43D6}"/>
              </a:ext>
            </a:extLst>
          </p:cNvPr>
          <p:cNvPicPr>
            <a:picLocks noChangeAspect="1"/>
          </p:cNvPicPr>
          <p:nvPr/>
        </p:nvPicPr>
        <p:blipFill>
          <a:blip r:embed="rId2"/>
          <a:stretch>
            <a:fillRect/>
          </a:stretch>
        </p:blipFill>
        <p:spPr>
          <a:xfrm>
            <a:off x="4791522" y="1865534"/>
            <a:ext cx="6489819" cy="3147562"/>
          </a:xfrm>
          <a:prstGeom prst="rect">
            <a:avLst/>
          </a:prstGeom>
        </p:spPr>
      </p:pic>
    </p:spTree>
    <p:extLst>
      <p:ext uri="{BB962C8B-B14F-4D97-AF65-F5344CB8AC3E}">
        <p14:creationId xmlns:p14="http://schemas.microsoft.com/office/powerpoint/2010/main" val="7388098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4" name="Rectangle 70">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245" name="Rectangle 72">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0246" name="Rectangle 74">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0247" name="Rectangle 76">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0248" name="Rectangle 78">
            <a:extLst>
              <a:ext uri="{FF2B5EF4-FFF2-40B4-BE49-F238E27FC236}">
                <a16:creationId xmlns:a16="http://schemas.microsoft.com/office/drawing/2014/main" id="{F115DB35-53D7-4EDC-A965-A43492961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http://1.bp.blogspot.com/-uk0lREfjlx0/Uez8UI5xr1I/AAAAAAAACik/RU13B3j5Eu4/s1600/FinishLine.jpg">
            <a:extLst>
              <a:ext uri="{FF2B5EF4-FFF2-40B4-BE49-F238E27FC236}">
                <a16:creationId xmlns:a16="http://schemas.microsoft.com/office/drawing/2014/main" id="{3C0CAB60-6058-43F2-B315-DD2CDF8714A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79839" y="1260384"/>
            <a:ext cx="4735069" cy="4735069"/>
          </a:xfrm>
          <a:prstGeom prst="rect">
            <a:avLst/>
          </a:prstGeom>
          <a:noFill/>
          <a:extLst>
            <a:ext uri="{909E8E84-426E-40DD-AFC4-6F175D3DCCD1}">
              <a14:hiddenFill xmlns:a14="http://schemas.microsoft.com/office/drawing/2010/main">
                <a:solidFill>
                  <a:srgbClr val="FFFFFF"/>
                </a:solidFill>
              </a14:hiddenFill>
            </a:ext>
          </a:extLst>
        </p:spPr>
      </p:pic>
      <p:sp>
        <p:nvSpPr>
          <p:cNvPr id="10249" name="Rectangle 80">
            <a:extLst>
              <a:ext uri="{FF2B5EF4-FFF2-40B4-BE49-F238E27FC236}">
                <a16:creationId xmlns:a16="http://schemas.microsoft.com/office/drawing/2014/main" id="{4B610F9C-62FE-46FC-8607-C35030B63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381131" y="1260384"/>
            <a:ext cx="3081576" cy="886764"/>
          </a:xfrm>
        </p:spPr>
        <p:txBody>
          <a:bodyPr vert="horz" lIns="91440" tIns="45720" rIns="91440" bIns="45720" rtlCol="0" anchor="b">
            <a:normAutofit fontScale="90000"/>
          </a:bodyPr>
          <a:lstStyle/>
          <a:p>
            <a:pPr>
              <a:lnSpc>
                <a:spcPct val="90000"/>
              </a:lnSpc>
            </a:pPr>
            <a:r>
              <a:rPr lang="en-US" sz="2300" dirty="0">
                <a:solidFill>
                  <a:srgbClr val="FFFFFF"/>
                </a:solidFill>
              </a:rPr>
              <a:t>Who gets credit for the measurable skills GAIN? </a:t>
            </a:r>
          </a:p>
        </p:txBody>
      </p:sp>
    </p:spTree>
    <p:extLst>
      <p:ext uri="{BB962C8B-B14F-4D97-AF65-F5344CB8AC3E}">
        <p14:creationId xmlns:p14="http://schemas.microsoft.com/office/powerpoint/2010/main" val="11808992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4" name="Rectangle 70">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245" name="Rectangle 72">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0246" name="Rectangle 74">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0247" name="Rectangle 76">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0248" name="Rectangle 78">
            <a:extLst>
              <a:ext uri="{FF2B5EF4-FFF2-40B4-BE49-F238E27FC236}">
                <a16:creationId xmlns:a16="http://schemas.microsoft.com/office/drawing/2014/main" id="{F115DB35-53D7-4EDC-A965-A43492961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http://1.bp.blogspot.com/-uk0lREfjlx0/Uez8UI5xr1I/AAAAAAAACik/RU13B3j5Eu4/s1600/FinishLine.jpg">
            <a:extLst>
              <a:ext uri="{FF2B5EF4-FFF2-40B4-BE49-F238E27FC236}">
                <a16:creationId xmlns:a16="http://schemas.microsoft.com/office/drawing/2014/main" id="{3C0CAB60-6058-43F2-B315-DD2CDF8714A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21106593">
            <a:off x="311844" y="1380554"/>
            <a:ext cx="4698165" cy="4698165"/>
          </a:xfrm>
          <a:prstGeom prst="rect">
            <a:avLst/>
          </a:prstGeom>
          <a:noFill/>
          <a:extLst>
            <a:ext uri="{909E8E84-426E-40DD-AFC4-6F175D3DCCD1}">
              <a14:hiddenFill xmlns:a14="http://schemas.microsoft.com/office/drawing/2010/main">
                <a:solidFill>
                  <a:srgbClr val="FFFFFF"/>
                </a:solidFill>
              </a14:hiddenFill>
            </a:ext>
          </a:extLst>
        </p:spPr>
      </p:pic>
      <p:sp>
        <p:nvSpPr>
          <p:cNvPr id="10249" name="Rectangle 80">
            <a:extLst>
              <a:ext uri="{FF2B5EF4-FFF2-40B4-BE49-F238E27FC236}">
                <a16:creationId xmlns:a16="http://schemas.microsoft.com/office/drawing/2014/main" id="{4B610F9C-62FE-46FC-8607-C35030B63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381131" y="1260384"/>
            <a:ext cx="3081576" cy="886764"/>
          </a:xfrm>
        </p:spPr>
        <p:txBody>
          <a:bodyPr vert="horz" lIns="91440" tIns="45720" rIns="91440" bIns="45720" rtlCol="0" anchor="b">
            <a:normAutofit/>
          </a:bodyPr>
          <a:lstStyle/>
          <a:p>
            <a:pPr>
              <a:lnSpc>
                <a:spcPct val="90000"/>
              </a:lnSpc>
            </a:pPr>
            <a:r>
              <a:rPr lang="en-US" sz="2300" dirty="0">
                <a:solidFill>
                  <a:srgbClr val="FFFFFF"/>
                </a:solidFill>
              </a:rPr>
              <a:t>Who gets the GAIN? </a:t>
            </a:r>
          </a:p>
        </p:txBody>
      </p:sp>
      <p:sp>
        <p:nvSpPr>
          <p:cNvPr id="3" name="TextBox 2">
            <a:extLst>
              <a:ext uri="{FF2B5EF4-FFF2-40B4-BE49-F238E27FC236}">
                <a16:creationId xmlns:a16="http://schemas.microsoft.com/office/drawing/2014/main" id="{2EFFF635-707A-48D7-B654-9A1C5F2C219A}"/>
              </a:ext>
            </a:extLst>
          </p:cNvPr>
          <p:cNvSpPr txBox="1"/>
          <p:nvPr/>
        </p:nvSpPr>
        <p:spPr>
          <a:xfrm>
            <a:off x="4241830" y="1418588"/>
            <a:ext cx="3481932" cy="2862322"/>
          </a:xfrm>
          <a:prstGeom prst="rect">
            <a:avLst/>
          </a:prstGeom>
          <a:noFill/>
        </p:spPr>
        <p:txBody>
          <a:bodyPr wrap="square" rtlCol="0">
            <a:spAutoFit/>
          </a:bodyPr>
          <a:lstStyle/>
          <a:p>
            <a:r>
              <a:rPr lang="en-US" sz="2000" dirty="0"/>
              <a:t>Assuming the student qualified as valid in the Period of Participation for both programs, when the student achieves a Measurable Skills Gain, that achievement is recognized for BOTH programs – no matter which program entered the assessments.  </a:t>
            </a:r>
          </a:p>
        </p:txBody>
      </p:sp>
      <p:pic>
        <p:nvPicPr>
          <p:cNvPr id="15362" name="Picture 2" descr="https://t3.ftcdn.net/jpg/01/40/30/76/240_F_140307674_F2FMDZ8JxKarSeKqNqXIIXLFHLKRWvjc.jpg">
            <a:extLst>
              <a:ext uri="{FF2B5EF4-FFF2-40B4-BE49-F238E27FC236}">
                <a16:creationId xmlns:a16="http://schemas.microsoft.com/office/drawing/2014/main" id="{E314EC7C-5CF1-4F54-A719-0A058887E5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1968" y="3195283"/>
            <a:ext cx="3476625"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9287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Separating students in multiple enrollments</a:t>
            </a:r>
          </a:p>
        </p:txBody>
      </p:sp>
      <p:sp>
        <p:nvSpPr>
          <p:cNvPr id="12" name="Rectangle: Rounded Corners 11">
            <a:extLst>
              <a:ext uri="{FF2B5EF4-FFF2-40B4-BE49-F238E27FC236}">
                <a16:creationId xmlns:a16="http://schemas.microsoft.com/office/drawing/2014/main" id="{323D66F0-2E90-4FFC-8B99-4F9C1BB5E4D1}"/>
              </a:ext>
            </a:extLst>
          </p:cNvPr>
          <p:cNvSpPr/>
          <p:nvPr/>
        </p:nvSpPr>
        <p:spPr>
          <a:xfrm>
            <a:off x="377273" y="2229088"/>
            <a:ext cx="5301672" cy="111236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Program A</a:t>
            </a:r>
          </a:p>
        </p:txBody>
      </p:sp>
      <p:sp>
        <p:nvSpPr>
          <p:cNvPr id="13" name="Rectangle: Rounded Corners 12">
            <a:extLst>
              <a:ext uri="{FF2B5EF4-FFF2-40B4-BE49-F238E27FC236}">
                <a16:creationId xmlns:a16="http://schemas.microsoft.com/office/drawing/2014/main" id="{7D27E043-DE46-4346-A11F-3F029B0AF26B}"/>
              </a:ext>
            </a:extLst>
          </p:cNvPr>
          <p:cNvSpPr/>
          <p:nvPr/>
        </p:nvSpPr>
        <p:spPr>
          <a:xfrm>
            <a:off x="377273" y="4287850"/>
            <a:ext cx="5301672" cy="111236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Program B</a:t>
            </a:r>
          </a:p>
        </p:txBody>
      </p:sp>
      <p:sp>
        <p:nvSpPr>
          <p:cNvPr id="4" name="Oval 3">
            <a:extLst>
              <a:ext uri="{FF2B5EF4-FFF2-40B4-BE49-F238E27FC236}">
                <a16:creationId xmlns:a16="http://schemas.microsoft.com/office/drawing/2014/main" id="{7FC34E29-72B6-4C18-A9DC-757B30858FE4}"/>
              </a:ext>
            </a:extLst>
          </p:cNvPr>
          <p:cNvSpPr/>
          <p:nvPr/>
        </p:nvSpPr>
        <p:spPr>
          <a:xfrm>
            <a:off x="377273" y="2935123"/>
            <a:ext cx="1914387" cy="81265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Registered July 2020</a:t>
            </a:r>
          </a:p>
        </p:txBody>
      </p:sp>
      <p:sp>
        <p:nvSpPr>
          <p:cNvPr id="14" name="Oval 13">
            <a:extLst>
              <a:ext uri="{FF2B5EF4-FFF2-40B4-BE49-F238E27FC236}">
                <a16:creationId xmlns:a16="http://schemas.microsoft.com/office/drawing/2014/main" id="{F753BA85-B211-4E95-A043-46C4A232578A}"/>
              </a:ext>
            </a:extLst>
          </p:cNvPr>
          <p:cNvSpPr/>
          <p:nvPr/>
        </p:nvSpPr>
        <p:spPr>
          <a:xfrm>
            <a:off x="3764558" y="2935123"/>
            <a:ext cx="1914387" cy="812656"/>
          </a:xfrm>
          <a:prstGeom prst="ellipse">
            <a:avLst/>
          </a:prstGeom>
          <a:solidFill>
            <a:srgbClr val="FF660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Last Active Nov. 2020</a:t>
            </a:r>
          </a:p>
        </p:txBody>
      </p:sp>
      <p:sp>
        <p:nvSpPr>
          <p:cNvPr id="15" name="Oval 14">
            <a:extLst>
              <a:ext uri="{FF2B5EF4-FFF2-40B4-BE49-F238E27FC236}">
                <a16:creationId xmlns:a16="http://schemas.microsoft.com/office/drawing/2014/main" id="{2146C073-22FE-475E-A250-F3E78B99DA12}"/>
              </a:ext>
            </a:extLst>
          </p:cNvPr>
          <p:cNvSpPr/>
          <p:nvPr/>
        </p:nvSpPr>
        <p:spPr>
          <a:xfrm>
            <a:off x="461579" y="4993885"/>
            <a:ext cx="1914387" cy="81265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Registered Oct. 2020</a:t>
            </a:r>
          </a:p>
        </p:txBody>
      </p:sp>
      <p:sp>
        <p:nvSpPr>
          <p:cNvPr id="16" name="Oval 15">
            <a:extLst>
              <a:ext uri="{FF2B5EF4-FFF2-40B4-BE49-F238E27FC236}">
                <a16:creationId xmlns:a16="http://schemas.microsoft.com/office/drawing/2014/main" id="{88B2B859-9F8F-45DE-BAAF-5BAB68429098}"/>
              </a:ext>
            </a:extLst>
          </p:cNvPr>
          <p:cNvSpPr/>
          <p:nvPr/>
        </p:nvSpPr>
        <p:spPr>
          <a:xfrm>
            <a:off x="3625128" y="4993885"/>
            <a:ext cx="1914387" cy="812656"/>
          </a:xfrm>
          <a:prstGeom prst="ellipse">
            <a:avLst/>
          </a:prstGeom>
          <a:solidFill>
            <a:srgbClr val="FF660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Last Active Feb 2021</a:t>
            </a:r>
          </a:p>
        </p:txBody>
      </p:sp>
      <p:sp>
        <p:nvSpPr>
          <p:cNvPr id="17" name="TextBox 16">
            <a:extLst>
              <a:ext uri="{FF2B5EF4-FFF2-40B4-BE49-F238E27FC236}">
                <a16:creationId xmlns:a16="http://schemas.microsoft.com/office/drawing/2014/main" id="{E2A1175F-D3F2-4650-B044-28C67D945A63}"/>
              </a:ext>
            </a:extLst>
          </p:cNvPr>
          <p:cNvSpPr txBox="1"/>
          <p:nvPr/>
        </p:nvSpPr>
        <p:spPr>
          <a:xfrm>
            <a:off x="6021421" y="2229088"/>
            <a:ext cx="5708999" cy="3539430"/>
          </a:xfrm>
          <a:prstGeom prst="rect">
            <a:avLst/>
          </a:prstGeom>
          <a:noFill/>
        </p:spPr>
        <p:txBody>
          <a:bodyPr wrap="square" rtlCol="0">
            <a:spAutoFit/>
          </a:bodyPr>
          <a:lstStyle/>
          <a:p>
            <a:r>
              <a:rPr lang="en-US" sz="1400" dirty="0"/>
              <a:t>In a situation where a student is enrolled in more than one program, each program manages its own registration, but the Period of Participation is maintained by the system.  The PoP does not end until all registrations associated with it are ended. </a:t>
            </a:r>
          </a:p>
          <a:p>
            <a:endParaRPr lang="en-US" sz="1400" dirty="0"/>
          </a:p>
          <a:p>
            <a:r>
              <a:rPr lang="en-US" sz="1400" dirty="0"/>
              <a:t>In the example to the left, the Period of Participation begins in July 2020 with the registration in Program A. </a:t>
            </a:r>
          </a:p>
          <a:p>
            <a:endParaRPr lang="en-US" sz="1400" dirty="0"/>
          </a:p>
          <a:p>
            <a:r>
              <a:rPr lang="en-US" sz="1400" dirty="0"/>
              <a:t>The student is last active in Program A in November and would appear on the NRS Separation Report for Program A in March 2021 at which time he/she would be separated with an effective date in November 2020. </a:t>
            </a:r>
          </a:p>
          <a:p>
            <a:endParaRPr lang="en-US" sz="1400" dirty="0"/>
          </a:p>
          <a:p>
            <a:r>
              <a:rPr lang="en-US" sz="1400" dirty="0"/>
              <a:t>The student attended Program B in October and continued through February of 2021  This student would appear on the NRS Separation Report for Program B in June 2021 at which time he/she would be separated with an effective date in February 2021.  </a:t>
            </a:r>
          </a:p>
        </p:txBody>
      </p:sp>
      <p:sp>
        <p:nvSpPr>
          <p:cNvPr id="5" name="TextBox 4">
            <a:extLst>
              <a:ext uri="{FF2B5EF4-FFF2-40B4-BE49-F238E27FC236}">
                <a16:creationId xmlns:a16="http://schemas.microsoft.com/office/drawing/2014/main" id="{09F400DE-C761-4D03-9AB3-F2C2FA374F25}"/>
              </a:ext>
            </a:extLst>
          </p:cNvPr>
          <p:cNvSpPr txBox="1"/>
          <p:nvPr/>
        </p:nvSpPr>
        <p:spPr>
          <a:xfrm>
            <a:off x="1990042" y="6093146"/>
            <a:ext cx="8201320" cy="369332"/>
          </a:xfrm>
          <a:prstGeom prst="rect">
            <a:avLst/>
          </a:prstGeom>
          <a:noFill/>
        </p:spPr>
        <p:txBody>
          <a:bodyPr wrap="square" rtlCol="0">
            <a:spAutoFit/>
          </a:bodyPr>
          <a:lstStyle/>
          <a:p>
            <a:r>
              <a:rPr lang="en-US" b="1" dirty="0">
                <a:solidFill>
                  <a:schemeClr val="accent6"/>
                </a:solidFill>
              </a:rPr>
              <a:t>What are the beginning and end dates of the PoP for this student?  </a:t>
            </a:r>
          </a:p>
        </p:txBody>
      </p:sp>
    </p:spTree>
    <p:extLst>
      <p:ext uri="{BB962C8B-B14F-4D97-AF65-F5344CB8AC3E}">
        <p14:creationId xmlns:p14="http://schemas.microsoft.com/office/powerpoint/2010/main" val="31413645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Separating students in multiple enrollments</a:t>
            </a:r>
          </a:p>
        </p:txBody>
      </p:sp>
      <p:sp>
        <p:nvSpPr>
          <p:cNvPr id="12" name="Rectangle: Rounded Corners 11">
            <a:extLst>
              <a:ext uri="{FF2B5EF4-FFF2-40B4-BE49-F238E27FC236}">
                <a16:creationId xmlns:a16="http://schemas.microsoft.com/office/drawing/2014/main" id="{323D66F0-2E90-4FFC-8B99-4F9C1BB5E4D1}"/>
              </a:ext>
            </a:extLst>
          </p:cNvPr>
          <p:cNvSpPr/>
          <p:nvPr/>
        </p:nvSpPr>
        <p:spPr>
          <a:xfrm>
            <a:off x="377273" y="2229088"/>
            <a:ext cx="5301672" cy="111236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Program A</a:t>
            </a:r>
          </a:p>
        </p:txBody>
      </p:sp>
      <p:sp>
        <p:nvSpPr>
          <p:cNvPr id="13" name="Rectangle: Rounded Corners 12">
            <a:extLst>
              <a:ext uri="{FF2B5EF4-FFF2-40B4-BE49-F238E27FC236}">
                <a16:creationId xmlns:a16="http://schemas.microsoft.com/office/drawing/2014/main" id="{7D27E043-DE46-4346-A11F-3F029B0AF26B}"/>
              </a:ext>
            </a:extLst>
          </p:cNvPr>
          <p:cNvSpPr/>
          <p:nvPr/>
        </p:nvSpPr>
        <p:spPr>
          <a:xfrm>
            <a:off x="377273" y="4287850"/>
            <a:ext cx="5301672" cy="111236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Program B</a:t>
            </a:r>
          </a:p>
        </p:txBody>
      </p:sp>
      <p:sp>
        <p:nvSpPr>
          <p:cNvPr id="4" name="Oval 3">
            <a:extLst>
              <a:ext uri="{FF2B5EF4-FFF2-40B4-BE49-F238E27FC236}">
                <a16:creationId xmlns:a16="http://schemas.microsoft.com/office/drawing/2014/main" id="{7FC34E29-72B6-4C18-A9DC-757B30858FE4}"/>
              </a:ext>
            </a:extLst>
          </p:cNvPr>
          <p:cNvSpPr/>
          <p:nvPr/>
        </p:nvSpPr>
        <p:spPr>
          <a:xfrm>
            <a:off x="377273" y="2935123"/>
            <a:ext cx="1914387" cy="81265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Registered July 2020</a:t>
            </a:r>
          </a:p>
        </p:txBody>
      </p:sp>
      <p:sp>
        <p:nvSpPr>
          <p:cNvPr id="14" name="Oval 13">
            <a:extLst>
              <a:ext uri="{FF2B5EF4-FFF2-40B4-BE49-F238E27FC236}">
                <a16:creationId xmlns:a16="http://schemas.microsoft.com/office/drawing/2014/main" id="{F753BA85-B211-4E95-A043-46C4A232578A}"/>
              </a:ext>
            </a:extLst>
          </p:cNvPr>
          <p:cNvSpPr/>
          <p:nvPr/>
        </p:nvSpPr>
        <p:spPr>
          <a:xfrm>
            <a:off x="3764558" y="2935123"/>
            <a:ext cx="1914387" cy="812656"/>
          </a:xfrm>
          <a:prstGeom prst="ellipse">
            <a:avLst/>
          </a:prstGeom>
          <a:solidFill>
            <a:srgbClr val="FF660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Last Active Aug. 2020</a:t>
            </a:r>
          </a:p>
        </p:txBody>
      </p:sp>
      <p:sp>
        <p:nvSpPr>
          <p:cNvPr id="15" name="Oval 14">
            <a:extLst>
              <a:ext uri="{FF2B5EF4-FFF2-40B4-BE49-F238E27FC236}">
                <a16:creationId xmlns:a16="http://schemas.microsoft.com/office/drawing/2014/main" id="{2146C073-22FE-475E-A250-F3E78B99DA12}"/>
              </a:ext>
            </a:extLst>
          </p:cNvPr>
          <p:cNvSpPr/>
          <p:nvPr/>
        </p:nvSpPr>
        <p:spPr>
          <a:xfrm>
            <a:off x="461579" y="4993885"/>
            <a:ext cx="1914387" cy="81265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Registered Oct. 2020</a:t>
            </a:r>
          </a:p>
        </p:txBody>
      </p:sp>
      <p:sp>
        <p:nvSpPr>
          <p:cNvPr id="16" name="Oval 15">
            <a:extLst>
              <a:ext uri="{FF2B5EF4-FFF2-40B4-BE49-F238E27FC236}">
                <a16:creationId xmlns:a16="http://schemas.microsoft.com/office/drawing/2014/main" id="{88B2B859-9F8F-45DE-BAAF-5BAB68429098}"/>
              </a:ext>
            </a:extLst>
          </p:cNvPr>
          <p:cNvSpPr/>
          <p:nvPr/>
        </p:nvSpPr>
        <p:spPr>
          <a:xfrm>
            <a:off x="3625128" y="4993885"/>
            <a:ext cx="1914387" cy="812656"/>
          </a:xfrm>
          <a:prstGeom prst="ellipse">
            <a:avLst/>
          </a:prstGeom>
          <a:solidFill>
            <a:srgbClr val="FF660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Last Active March 2021</a:t>
            </a:r>
          </a:p>
        </p:txBody>
      </p:sp>
      <p:sp>
        <p:nvSpPr>
          <p:cNvPr id="17" name="TextBox 16">
            <a:extLst>
              <a:ext uri="{FF2B5EF4-FFF2-40B4-BE49-F238E27FC236}">
                <a16:creationId xmlns:a16="http://schemas.microsoft.com/office/drawing/2014/main" id="{E2A1175F-D3F2-4650-B044-28C67D945A63}"/>
              </a:ext>
            </a:extLst>
          </p:cNvPr>
          <p:cNvSpPr txBox="1"/>
          <p:nvPr/>
        </p:nvSpPr>
        <p:spPr>
          <a:xfrm>
            <a:off x="6021421" y="2229088"/>
            <a:ext cx="5708999" cy="1169551"/>
          </a:xfrm>
          <a:prstGeom prst="rect">
            <a:avLst/>
          </a:prstGeom>
          <a:noFill/>
        </p:spPr>
        <p:txBody>
          <a:bodyPr wrap="square" rtlCol="0">
            <a:spAutoFit/>
          </a:bodyPr>
          <a:lstStyle/>
          <a:p>
            <a:r>
              <a:rPr lang="en-US" sz="1400" dirty="0"/>
              <a:t>NOTE: </a:t>
            </a:r>
          </a:p>
          <a:p>
            <a:r>
              <a:rPr lang="en-US" sz="1400" dirty="0"/>
              <a:t>There may be instances where a program’s interaction with a student ends prior to the beginning of that student’s interaction with another program, so long as there is no 90-day gap between the end of one registration and the beginning of another.  </a:t>
            </a:r>
          </a:p>
        </p:txBody>
      </p:sp>
      <p:sp>
        <p:nvSpPr>
          <p:cNvPr id="5" name="TextBox 4">
            <a:extLst>
              <a:ext uri="{FF2B5EF4-FFF2-40B4-BE49-F238E27FC236}">
                <a16:creationId xmlns:a16="http://schemas.microsoft.com/office/drawing/2014/main" id="{09F400DE-C761-4D03-9AB3-F2C2FA374F25}"/>
              </a:ext>
            </a:extLst>
          </p:cNvPr>
          <p:cNvSpPr txBox="1"/>
          <p:nvPr/>
        </p:nvSpPr>
        <p:spPr>
          <a:xfrm>
            <a:off x="1990042" y="6093146"/>
            <a:ext cx="8201320" cy="369332"/>
          </a:xfrm>
          <a:prstGeom prst="rect">
            <a:avLst/>
          </a:prstGeom>
          <a:noFill/>
        </p:spPr>
        <p:txBody>
          <a:bodyPr wrap="square" rtlCol="0">
            <a:spAutoFit/>
          </a:bodyPr>
          <a:lstStyle/>
          <a:p>
            <a:r>
              <a:rPr lang="en-US" b="1" dirty="0">
                <a:solidFill>
                  <a:schemeClr val="accent6"/>
                </a:solidFill>
              </a:rPr>
              <a:t>What are the beginning and end dates of the PoP for this student?  </a:t>
            </a:r>
          </a:p>
        </p:txBody>
      </p:sp>
    </p:spTree>
    <p:extLst>
      <p:ext uri="{BB962C8B-B14F-4D97-AF65-F5344CB8AC3E}">
        <p14:creationId xmlns:p14="http://schemas.microsoft.com/office/powerpoint/2010/main" val="18234915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894" y="729658"/>
            <a:ext cx="11029616" cy="988332"/>
          </a:xfrm>
        </p:spPr>
        <p:txBody>
          <a:bodyPr/>
          <a:lstStyle/>
          <a:p>
            <a:r>
              <a:rPr lang="en-US" dirty="0"/>
              <a:t>Managing rollover students</a:t>
            </a:r>
          </a:p>
        </p:txBody>
      </p:sp>
      <p:sp>
        <p:nvSpPr>
          <p:cNvPr id="39" name="TextBox 38">
            <a:extLst>
              <a:ext uri="{FF2B5EF4-FFF2-40B4-BE49-F238E27FC236}">
                <a16:creationId xmlns:a16="http://schemas.microsoft.com/office/drawing/2014/main" id="{24B75473-38C7-446E-AEFB-E43FFE9F4990}"/>
              </a:ext>
            </a:extLst>
          </p:cNvPr>
          <p:cNvSpPr txBox="1"/>
          <p:nvPr/>
        </p:nvSpPr>
        <p:spPr>
          <a:xfrm>
            <a:off x="7532016" y="1997839"/>
            <a:ext cx="4212408" cy="4247317"/>
          </a:xfrm>
          <a:prstGeom prst="rect">
            <a:avLst/>
          </a:prstGeom>
          <a:noFill/>
        </p:spPr>
        <p:txBody>
          <a:bodyPr wrap="square" rtlCol="0">
            <a:spAutoFit/>
          </a:bodyPr>
          <a:lstStyle/>
          <a:p>
            <a:r>
              <a:rPr lang="en-US" dirty="0"/>
              <a:t>Although Federal Reports adhere to a fiscal year that begins July 1 and ends June 30, the practical day-to-day administration of programs typically has no clear-cut dividing line.  </a:t>
            </a:r>
          </a:p>
          <a:p>
            <a:endParaRPr lang="en-US" dirty="0"/>
          </a:p>
          <a:p>
            <a:r>
              <a:rPr lang="en-US" dirty="0"/>
              <a:t>With Period of Participation rules in place, it is a frequent occurrence that students will carry over from one fiscal year to the next.  </a:t>
            </a:r>
          </a:p>
          <a:p>
            <a:endParaRPr lang="en-US" dirty="0"/>
          </a:p>
          <a:p>
            <a:r>
              <a:rPr lang="en-US" dirty="0"/>
              <a:t>Your system is designed to handle that behind the scenes.  You are NOT required to separate students at the end of the fiscal.  In fact, this practice is discouraged. </a:t>
            </a:r>
          </a:p>
        </p:txBody>
      </p:sp>
      <p:pic>
        <p:nvPicPr>
          <p:cNvPr id="2052" name="Picture 4">
            <a:extLst>
              <a:ext uri="{FF2B5EF4-FFF2-40B4-BE49-F238E27FC236}">
                <a16:creationId xmlns:a16="http://schemas.microsoft.com/office/drawing/2014/main" id="{2EF8784A-234A-43CA-A0F1-A58D9B3E32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575" y="2076768"/>
            <a:ext cx="6484159" cy="4168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5990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A926A64B-3BCB-44CC-892E-C791C324B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79" name="Rectangle 78">
            <a:extLst>
              <a:ext uri="{FF2B5EF4-FFF2-40B4-BE49-F238E27FC236}">
                <a16:creationId xmlns:a16="http://schemas.microsoft.com/office/drawing/2014/main" id="{8F404549-B4DC-481C-926C-DED3EF1C5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E8FD5CD-351E-4B06-8B78-BD5102D00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1255" y="702156"/>
            <a:ext cx="3409783" cy="1013800"/>
          </a:xfrm>
        </p:spPr>
        <p:txBody>
          <a:bodyPr vert="horz" lIns="91440" tIns="45720" rIns="91440" bIns="45720" rtlCol="0" anchor="b">
            <a:normAutofit/>
          </a:bodyPr>
          <a:lstStyle/>
          <a:p>
            <a:pPr>
              <a:lnSpc>
                <a:spcPct val="90000"/>
              </a:lnSpc>
            </a:pPr>
            <a:r>
              <a:rPr lang="en-US" sz="2200" dirty="0"/>
              <a:t>Activating A period of Participation in a New Fiscal</a:t>
            </a:r>
          </a:p>
        </p:txBody>
      </p:sp>
      <p:sp>
        <p:nvSpPr>
          <p:cNvPr id="39" name="TextBox 38">
            <a:extLst>
              <a:ext uri="{FF2B5EF4-FFF2-40B4-BE49-F238E27FC236}">
                <a16:creationId xmlns:a16="http://schemas.microsoft.com/office/drawing/2014/main" id="{24B75473-38C7-446E-AEFB-E43FFE9F4990}"/>
              </a:ext>
            </a:extLst>
          </p:cNvPr>
          <p:cNvSpPr txBox="1"/>
          <p:nvPr/>
        </p:nvSpPr>
        <p:spPr>
          <a:xfrm>
            <a:off x="601255" y="1964168"/>
            <a:ext cx="3409782" cy="4036582"/>
          </a:xfrm>
          <a:prstGeom prst="rect">
            <a:avLst/>
          </a:prstGeom>
        </p:spPr>
        <p:txBody>
          <a:bodyPr vert="horz" lIns="91440" tIns="45720" rIns="91440" bIns="45720" rtlCol="0" anchor="ctr">
            <a:normAutofit lnSpcReduction="10000"/>
          </a:bodyPr>
          <a:lstStyle/>
          <a:p>
            <a:pPr>
              <a:lnSpc>
                <a:spcPct val="90000"/>
              </a:lnSpc>
              <a:spcBef>
                <a:spcPct val="20000"/>
              </a:spcBef>
              <a:spcAft>
                <a:spcPts val="600"/>
              </a:spcAft>
              <a:buClr>
                <a:schemeClr val="accent2"/>
              </a:buClr>
              <a:buSzPct val="92000"/>
            </a:pPr>
            <a:r>
              <a:rPr lang="en-US" sz="2400" dirty="0">
                <a:solidFill>
                  <a:schemeClr val="bg1"/>
                </a:solidFill>
              </a:rPr>
              <a:t>If the Period of Participation rolling over is active, a single hour of attendance in the new fiscal is sufficient to activate the Period of Participation. </a:t>
            </a:r>
          </a:p>
          <a:p>
            <a:pPr>
              <a:lnSpc>
                <a:spcPct val="90000"/>
              </a:lnSpc>
              <a:spcBef>
                <a:spcPct val="20000"/>
              </a:spcBef>
              <a:spcAft>
                <a:spcPts val="600"/>
              </a:spcAft>
              <a:buClr>
                <a:schemeClr val="accent2"/>
              </a:buClr>
              <a:buSzPct val="92000"/>
            </a:pPr>
            <a:r>
              <a:rPr lang="en-US" sz="2400" dirty="0">
                <a:solidFill>
                  <a:schemeClr val="bg1"/>
                </a:solidFill>
              </a:rPr>
              <a:t>If the Period of Participation was NOT active, the qualifications must be completed in the new fiscal. </a:t>
            </a:r>
          </a:p>
        </p:txBody>
      </p:sp>
      <p:pic>
        <p:nvPicPr>
          <p:cNvPr id="19460" name="Picture 4" descr="http://blog.ocad.ca/wordpress/gdes1b26-fw2009-10/files/2010/03/activate.png">
            <a:extLst>
              <a:ext uri="{FF2B5EF4-FFF2-40B4-BE49-F238E27FC236}">
                <a16:creationId xmlns:a16="http://schemas.microsoft.com/office/drawing/2014/main" id="{A6F4FF7B-E1F2-4358-9ECA-9A4ECC287B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6880" y="651578"/>
            <a:ext cx="5588094" cy="5611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7206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 Periods of Participation</a:t>
            </a:r>
          </a:p>
        </p:txBody>
      </p:sp>
      <p:pic>
        <p:nvPicPr>
          <p:cNvPr id="7" name="Picture 6">
            <a:extLst>
              <a:ext uri="{FF2B5EF4-FFF2-40B4-BE49-F238E27FC236}">
                <a16:creationId xmlns:a16="http://schemas.microsoft.com/office/drawing/2014/main" id="{71DD21DD-276E-46B6-BBF8-C7878F9E3E25}"/>
              </a:ext>
            </a:extLst>
          </p:cNvPr>
          <p:cNvPicPr/>
          <p:nvPr/>
        </p:nvPicPr>
        <p:blipFill>
          <a:blip r:embed="rId2"/>
          <a:stretch>
            <a:fillRect/>
          </a:stretch>
        </p:blipFill>
        <p:spPr>
          <a:xfrm>
            <a:off x="147102" y="1899604"/>
            <a:ext cx="5943600" cy="2581275"/>
          </a:xfrm>
          <a:prstGeom prst="rect">
            <a:avLst/>
          </a:prstGeom>
        </p:spPr>
      </p:pic>
      <p:pic>
        <p:nvPicPr>
          <p:cNvPr id="8" name="Picture 7">
            <a:extLst>
              <a:ext uri="{FF2B5EF4-FFF2-40B4-BE49-F238E27FC236}">
                <a16:creationId xmlns:a16="http://schemas.microsoft.com/office/drawing/2014/main" id="{D8CDE668-1D9B-40DF-9D82-A6E31E491376}"/>
              </a:ext>
            </a:extLst>
          </p:cNvPr>
          <p:cNvPicPr/>
          <p:nvPr/>
        </p:nvPicPr>
        <p:blipFill>
          <a:blip r:embed="rId3"/>
          <a:stretch>
            <a:fillRect/>
          </a:stretch>
        </p:blipFill>
        <p:spPr>
          <a:xfrm>
            <a:off x="6248400" y="1899604"/>
            <a:ext cx="5943600" cy="2611755"/>
          </a:xfrm>
          <a:prstGeom prst="rect">
            <a:avLst/>
          </a:prstGeom>
        </p:spPr>
      </p:pic>
      <p:pic>
        <p:nvPicPr>
          <p:cNvPr id="9" name="Picture 8">
            <a:extLst>
              <a:ext uri="{FF2B5EF4-FFF2-40B4-BE49-F238E27FC236}">
                <a16:creationId xmlns:a16="http://schemas.microsoft.com/office/drawing/2014/main" id="{02224A0F-570D-46FB-8F5E-97BA41A288F8}"/>
              </a:ext>
            </a:extLst>
          </p:cNvPr>
          <p:cNvPicPr/>
          <p:nvPr/>
        </p:nvPicPr>
        <p:blipFill>
          <a:blip r:embed="rId4"/>
          <a:stretch>
            <a:fillRect/>
          </a:stretch>
        </p:blipFill>
        <p:spPr>
          <a:xfrm>
            <a:off x="3129500" y="4442460"/>
            <a:ext cx="5943600" cy="2415540"/>
          </a:xfrm>
          <a:prstGeom prst="rect">
            <a:avLst/>
          </a:prstGeom>
        </p:spPr>
      </p:pic>
    </p:spTree>
    <p:extLst>
      <p:ext uri="{BB962C8B-B14F-4D97-AF65-F5344CB8AC3E}">
        <p14:creationId xmlns:p14="http://schemas.microsoft.com/office/powerpoint/2010/main" val="31705564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A926A64B-3BCB-44CC-892E-C791C324B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79" name="Rectangle 78">
            <a:extLst>
              <a:ext uri="{FF2B5EF4-FFF2-40B4-BE49-F238E27FC236}">
                <a16:creationId xmlns:a16="http://schemas.microsoft.com/office/drawing/2014/main" id="{8F404549-B4DC-481C-926C-DED3EF1C5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E8FD5CD-351E-4B06-8B78-BD5102D00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1255" y="702156"/>
            <a:ext cx="3409783" cy="1013800"/>
          </a:xfrm>
        </p:spPr>
        <p:txBody>
          <a:bodyPr vert="horz" lIns="91440" tIns="45720" rIns="91440" bIns="45720" rtlCol="0" anchor="b">
            <a:normAutofit/>
          </a:bodyPr>
          <a:lstStyle/>
          <a:p>
            <a:pPr>
              <a:lnSpc>
                <a:spcPct val="90000"/>
              </a:lnSpc>
            </a:pPr>
            <a:r>
              <a:rPr lang="en-US" sz="2200"/>
              <a:t>Setting the entering efl for rollover students</a:t>
            </a:r>
          </a:p>
        </p:txBody>
      </p:sp>
      <p:sp>
        <p:nvSpPr>
          <p:cNvPr id="39" name="TextBox 38">
            <a:extLst>
              <a:ext uri="{FF2B5EF4-FFF2-40B4-BE49-F238E27FC236}">
                <a16:creationId xmlns:a16="http://schemas.microsoft.com/office/drawing/2014/main" id="{24B75473-38C7-446E-AEFB-E43FFE9F4990}"/>
              </a:ext>
            </a:extLst>
          </p:cNvPr>
          <p:cNvSpPr txBox="1"/>
          <p:nvPr/>
        </p:nvSpPr>
        <p:spPr>
          <a:xfrm>
            <a:off x="601255" y="1964168"/>
            <a:ext cx="3409782" cy="4036582"/>
          </a:xfrm>
          <a:prstGeom prst="rect">
            <a:avLst/>
          </a:prstGeom>
        </p:spPr>
        <p:txBody>
          <a:bodyPr vert="horz" lIns="91440" tIns="45720" rIns="91440" bIns="45720" rtlCol="0" anchor="ctr">
            <a:normAutofit/>
          </a:bodyPr>
          <a:lstStyle/>
          <a:p>
            <a:pPr>
              <a:lnSpc>
                <a:spcPct val="90000"/>
              </a:lnSpc>
              <a:spcBef>
                <a:spcPct val="20000"/>
              </a:spcBef>
              <a:spcAft>
                <a:spcPts val="600"/>
              </a:spcAft>
              <a:buClr>
                <a:schemeClr val="accent2"/>
              </a:buClr>
              <a:buSzPct val="92000"/>
            </a:pPr>
            <a:r>
              <a:rPr lang="en-US" sz="2400" dirty="0">
                <a:solidFill>
                  <a:schemeClr val="bg1"/>
                </a:solidFill>
              </a:rPr>
              <a:t>The Entering EFL for students who roll from one fiscal year to the next is established by the last test(s) in the most recent battery.  </a:t>
            </a:r>
          </a:p>
        </p:txBody>
      </p:sp>
      <p:pic>
        <p:nvPicPr>
          <p:cNvPr id="19458" name="Picture 2" descr="https://bristolsport.azureedge.net/media/16006/efl-logo.jpg?width=1240&amp;height=808&amp;mode=crop">
            <a:extLst>
              <a:ext uri="{FF2B5EF4-FFF2-40B4-BE49-F238E27FC236}">
                <a16:creationId xmlns:a16="http://schemas.microsoft.com/office/drawing/2014/main" id="{EE80FC56-CF02-41A1-B320-EF01150969E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97237" y="877829"/>
            <a:ext cx="6489819" cy="37640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A199B17-03D0-48C1-8188-0FD1F7B3696C}"/>
              </a:ext>
            </a:extLst>
          </p:cNvPr>
          <p:cNvSpPr txBox="1"/>
          <p:nvPr/>
        </p:nvSpPr>
        <p:spPr>
          <a:xfrm>
            <a:off x="5517932" y="4785474"/>
            <a:ext cx="5938345" cy="830997"/>
          </a:xfrm>
          <a:prstGeom prst="rect">
            <a:avLst/>
          </a:prstGeom>
          <a:noFill/>
        </p:spPr>
        <p:txBody>
          <a:bodyPr wrap="square" rtlCol="0">
            <a:spAutoFit/>
          </a:bodyPr>
          <a:lstStyle/>
          <a:p>
            <a:r>
              <a:rPr lang="en-US" sz="4800" dirty="0">
                <a:solidFill>
                  <a:srgbClr val="C00000"/>
                </a:solidFill>
                <a:latin typeface="Cocogoose" panose="02000000000000000000" pitchFamily="2" charset="0"/>
              </a:rPr>
              <a:t>Recalculating…</a:t>
            </a:r>
          </a:p>
        </p:txBody>
      </p:sp>
      <p:sp>
        <p:nvSpPr>
          <p:cNvPr id="5" name="Rectangle 4">
            <a:extLst>
              <a:ext uri="{FF2B5EF4-FFF2-40B4-BE49-F238E27FC236}">
                <a16:creationId xmlns:a16="http://schemas.microsoft.com/office/drawing/2014/main" id="{9E6A25FA-B3F0-4B07-8A3F-4420AF691EDD}"/>
              </a:ext>
            </a:extLst>
          </p:cNvPr>
          <p:cNvSpPr/>
          <p:nvPr/>
        </p:nvSpPr>
        <p:spPr>
          <a:xfrm>
            <a:off x="4797238" y="5819145"/>
            <a:ext cx="6952386" cy="1816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Yes, this is the logo for English League Football, but it looks really interesting </a:t>
            </a:r>
          </a:p>
        </p:txBody>
      </p:sp>
    </p:spTree>
    <p:extLst>
      <p:ext uri="{BB962C8B-B14F-4D97-AF65-F5344CB8AC3E}">
        <p14:creationId xmlns:p14="http://schemas.microsoft.com/office/powerpoint/2010/main" val="9756310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87">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89">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91">
            <a:extLst>
              <a:ext uri="{FF2B5EF4-FFF2-40B4-BE49-F238E27FC236}">
                <a16:creationId xmlns:a16="http://schemas.microsoft.com/office/drawing/2014/main" id="{A926A64B-3BCB-44CC-892E-C791C324B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94" name="Rectangle 93">
            <a:extLst>
              <a:ext uri="{FF2B5EF4-FFF2-40B4-BE49-F238E27FC236}">
                <a16:creationId xmlns:a16="http://schemas.microsoft.com/office/drawing/2014/main" id="{8F404549-B4DC-481C-926C-DED3EF1C5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1E8FD5CD-351E-4B06-8B78-BD5102D00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1255" y="702156"/>
            <a:ext cx="3409783" cy="1013800"/>
          </a:xfrm>
        </p:spPr>
        <p:txBody>
          <a:bodyPr vert="horz" lIns="91440" tIns="45720" rIns="91440" bIns="45720" rtlCol="0" anchor="b">
            <a:normAutofit/>
          </a:bodyPr>
          <a:lstStyle/>
          <a:p>
            <a:pPr>
              <a:lnSpc>
                <a:spcPct val="90000"/>
              </a:lnSpc>
            </a:pPr>
            <a:r>
              <a:rPr lang="en-US" sz="2200"/>
              <a:t>Setting the entering efl for rollover students</a:t>
            </a:r>
          </a:p>
        </p:txBody>
      </p:sp>
      <p:sp>
        <p:nvSpPr>
          <p:cNvPr id="39" name="TextBox 38">
            <a:extLst>
              <a:ext uri="{FF2B5EF4-FFF2-40B4-BE49-F238E27FC236}">
                <a16:creationId xmlns:a16="http://schemas.microsoft.com/office/drawing/2014/main" id="{24B75473-38C7-446E-AEFB-E43FFE9F4990}"/>
              </a:ext>
            </a:extLst>
          </p:cNvPr>
          <p:cNvSpPr txBox="1"/>
          <p:nvPr/>
        </p:nvSpPr>
        <p:spPr>
          <a:xfrm>
            <a:off x="601255" y="1964168"/>
            <a:ext cx="3409782" cy="4036582"/>
          </a:xfrm>
          <a:prstGeom prst="rect">
            <a:avLst/>
          </a:prstGeom>
        </p:spPr>
        <p:txBody>
          <a:bodyPr vert="horz" lIns="91440" tIns="45720" rIns="91440" bIns="45720" rtlCol="0" anchor="ctr">
            <a:normAutofit/>
          </a:bodyPr>
          <a:lstStyle/>
          <a:p>
            <a:pPr>
              <a:spcBef>
                <a:spcPct val="20000"/>
              </a:spcBef>
              <a:spcAft>
                <a:spcPts val="600"/>
              </a:spcAft>
              <a:buClr>
                <a:schemeClr val="accent2"/>
              </a:buClr>
              <a:buSzPct val="92000"/>
            </a:pPr>
            <a:r>
              <a:rPr lang="en-US" dirty="0">
                <a:solidFill>
                  <a:schemeClr val="bg1"/>
                </a:solidFill>
              </a:rPr>
              <a:t>The Entering EFL for students who roll from one fiscal year to the next is established by the last test(s) in the most recent battery.  </a:t>
            </a:r>
          </a:p>
        </p:txBody>
      </p:sp>
      <p:pic>
        <p:nvPicPr>
          <p:cNvPr id="3" name="Picture 2" descr="A screenshot of a social media post&#10;&#10;Description automatically generated">
            <a:extLst>
              <a:ext uri="{FF2B5EF4-FFF2-40B4-BE49-F238E27FC236}">
                <a16:creationId xmlns:a16="http://schemas.microsoft.com/office/drawing/2014/main" id="{5E231FA2-AF8F-43AE-AD90-31412204898A}"/>
              </a:ext>
            </a:extLst>
          </p:cNvPr>
          <p:cNvPicPr>
            <a:picLocks noChangeAspect="1"/>
          </p:cNvPicPr>
          <p:nvPr/>
        </p:nvPicPr>
        <p:blipFill>
          <a:blip r:embed="rId2"/>
          <a:stretch>
            <a:fillRect/>
          </a:stretch>
        </p:blipFill>
        <p:spPr>
          <a:xfrm>
            <a:off x="4308732" y="702156"/>
            <a:ext cx="7436735" cy="4443449"/>
          </a:xfrm>
          <a:prstGeom prst="rect">
            <a:avLst/>
          </a:prstGeom>
        </p:spPr>
      </p:pic>
      <p:sp>
        <p:nvSpPr>
          <p:cNvPr id="6" name="TextBox 5">
            <a:extLst>
              <a:ext uri="{FF2B5EF4-FFF2-40B4-BE49-F238E27FC236}">
                <a16:creationId xmlns:a16="http://schemas.microsoft.com/office/drawing/2014/main" id="{EBDDD499-3876-49E1-AABE-8224DC4DABA2}"/>
              </a:ext>
            </a:extLst>
          </p:cNvPr>
          <p:cNvSpPr txBox="1"/>
          <p:nvPr/>
        </p:nvSpPr>
        <p:spPr>
          <a:xfrm>
            <a:off x="4382814" y="5233354"/>
            <a:ext cx="7362653" cy="923330"/>
          </a:xfrm>
          <a:prstGeom prst="rect">
            <a:avLst/>
          </a:prstGeom>
          <a:noFill/>
        </p:spPr>
        <p:txBody>
          <a:bodyPr wrap="square" rtlCol="0">
            <a:spAutoFit/>
          </a:bodyPr>
          <a:lstStyle/>
          <a:p>
            <a:r>
              <a:rPr lang="en-US" dirty="0"/>
              <a:t>Example:  Assuming the tests are approved and this PoP carries over into 19-20, the Entering EFL for that fiscal would be ABE Level 3 based on the 5/6/2019 Reading (Level 3) and the 7/18/2018 Math (Level 4). </a:t>
            </a:r>
          </a:p>
        </p:txBody>
      </p:sp>
    </p:spTree>
    <p:extLst>
      <p:ext uri="{BB962C8B-B14F-4D97-AF65-F5344CB8AC3E}">
        <p14:creationId xmlns:p14="http://schemas.microsoft.com/office/powerpoint/2010/main" val="38409926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87">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89">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91">
            <a:extLst>
              <a:ext uri="{FF2B5EF4-FFF2-40B4-BE49-F238E27FC236}">
                <a16:creationId xmlns:a16="http://schemas.microsoft.com/office/drawing/2014/main" id="{A926A64B-3BCB-44CC-892E-C791C324B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94" name="Rectangle 93">
            <a:extLst>
              <a:ext uri="{FF2B5EF4-FFF2-40B4-BE49-F238E27FC236}">
                <a16:creationId xmlns:a16="http://schemas.microsoft.com/office/drawing/2014/main" id="{8F404549-B4DC-481C-926C-DED3EF1C5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1E8FD5CD-351E-4B06-8B78-BD5102D00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91223" y="1534437"/>
            <a:ext cx="3409783" cy="770025"/>
          </a:xfrm>
        </p:spPr>
        <p:txBody>
          <a:bodyPr vert="horz" lIns="91440" tIns="45720" rIns="91440" bIns="45720" rtlCol="0" anchor="b">
            <a:noAutofit/>
          </a:bodyPr>
          <a:lstStyle/>
          <a:p>
            <a:pPr>
              <a:lnSpc>
                <a:spcPct val="90000"/>
              </a:lnSpc>
            </a:pPr>
            <a:r>
              <a:rPr lang="en-US" sz="3600" dirty="0"/>
              <a:t>Beware unlucky sevens</a:t>
            </a:r>
          </a:p>
        </p:txBody>
      </p:sp>
      <p:sp>
        <p:nvSpPr>
          <p:cNvPr id="6" name="TextBox 5">
            <a:extLst>
              <a:ext uri="{FF2B5EF4-FFF2-40B4-BE49-F238E27FC236}">
                <a16:creationId xmlns:a16="http://schemas.microsoft.com/office/drawing/2014/main" id="{EBDDD499-3876-49E1-AABE-8224DC4DABA2}"/>
              </a:ext>
            </a:extLst>
          </p:cNvPr>
          <p:cNvSpPr txBox="1"/>
          <p:nvPr/>
        </p:nvSpPr>
        <p:spPr>
          <a:xfrm>
            <a:off x="4437870" y="1803705"/>
            <a:ext cx="7702677" cy="2031325"/>
          </a:xfrm>
          <a:prstGeom prst="rect">
            <a:avLst/>
          </a:prstGeom>
          <a:noFill/>
        </p:spPr>
        <p:txBody>
          <a:bodyPr wrap="square" rtlCol="0">
            <a:spAutoFit/>
          </a:bodyPr>
          <a:lstStyle/>
          <a:p>
            <a:r>
              <a:rPr lang="en-US" dirty="0"/>
              <a:t>A student who ends the fiscal year at ESL Level 7 (designated in ADVANSYS as ESL Graduate – Not Eligible for Entry) , carries over to the next fiscal and is activated by attendance </a:t>
            </a:r>
            <a:r>
              <a:rPr lang="en-US" b="1" dirty="0">
                <a:solidFill>
                  <a:srgbClr val="C00000"/>
                </a:solidFill>
              </a:rPr>
              <a:t>CANNOT APPEAR ON THE FEDERAL REPORTS!! </a:t>
            </a:r>
          </a:p>
          <a:p>
            <a:endParaRPr lang="en-US" b="1" dirty="0">
              <a:solidFill>
                <a:srgbClr val="C00000"/>
              </a:solidFill>
            </a:endParaRPr>
          </a:p>
          <a:p>
            <a:r>
              <a:rPr lang="en-US" dirty="0"/>
              <a:t>It is imperative for reporting purposes that students at ESL Level 7 be transitioned to ABE/ASE prior to the end of the fiscal.  </a:t>
            </a:r>
            <a:endParaRPr lang="en-US" b="1" dirty="0">
              <a:solidFill>
                <a:srgbClr val="C00000"/>
              </a:solidFill>
            </a:endParaRPr>
          </a:p>
        </p:txBody>
      </p:sp>
      <p:pic>
        <p:nvPicPr>
          <p:cNvPr id="21510" name="Picture 6" descr="http://www.clker.com/cliparts/z/j/b/B/l/8/number-seven-hi.png">
            <a:extLst>
              <a:ext uri="{FF2B5EF4-FFF2-40B4-BE49-F238E27FC236}">
                <a16:creationId xmlns:a16="http://schemas.microsoft.com/office/drawing/2014/main" id="{8001DCDB-5FC4-4747-83CD-A35B4FA9AF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286" y="2144392"/>
            <a:ext cx="3606980" cy="3846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903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makes a period of participation valid?</a:t>
            </a:r>
          </a:p>
        </p:txBody>
      </p:sp>
      <p:pic>
        <p:nvPicPr>
          <p:cNvPr id="1026" name="Picture 2" descr="https://images.lampsplus.com/is/image/b9gt8/1g557?qlt=65&amp;wid=274&amp;hei=274&amp;op_sharpen=1&amp;resMode=sharp2&amp;fmt=jpeg">
            <a:extLst>
              <a:ext uri="{FF2B5EF4-FFF2-40B4-BE49-F238E27FC236}">
                <a16:creationId xmlns:a16="http://schemas.microsoft.com/office/drawing/2014/main" id="{136A81A6-17BF-48FE-8575-B4A177E93E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2920" y="4141646"/>
            <a:ext cx="1723314" cy="17233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test-guide.com/images/stories/act1-92550193.jpg">
            <a:extLst>
              <a:ext uri="{FF2B5EF4-FFF2-40B4-BE49-F238E27FC236}">
                <a16:creationId xmlns:a16="http://schemas.microsoft.com/office/drawing/2014/main" id="{FD8B8C9E-8CCC-4007-9974-F2E85CE175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306" y="3483798"/>
            <a:ext cx="2174791" cy="14527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ebmit.org/wp-content/uploads/2017/04/register.10070013_std.png">
            <a:extLst>
              <a:ext uri="{FF2B5EF4-FFF2-40B4-BE49-F238E27FC236}">
                <a16:creationId xmlns:a16="http://schemas.microsoft.com/office/drawing/2014/main" id="{7F23871A-F8F0-41B5-91EF-6A0E91D87B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325" y="1956913"/>
            <a:ext cx="2061519" cy="206151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26E3E4E-F95F-416A-A842-ADE3A3759CF9}"/>
              </a:ext>
            </a:extLst>
          </p:cNvPr>
          <p:cNvSpPr txBox="1"/>
          <p:nvPr/>
        </p:nvSpPr>
        <p:spPr>
          <a:xfrm>
            <a:off x="1050325" y="3888023"/>
            <a:ext cx="2148017" cy="646331"/>
          </a:xfrm>
          <a:prstGeom prst="rect">
            <a:avLst/>
          </a:prstGeom>
          <a:noFill/>
        </p:spPr>
        <p:txBody>
          <a:bodyPr wrap="square" rtlCol="0">
            <a:spAutoFit/>
          </a:bodyPr>
          <a:lstStyle/>
          <a:p>
            <a:pPr algn="ctr"/>
            <a:r>
              <a:rPr lang="en-US" b="1" dirty="0">
                <a:solidFill>
                  <a:srgbClr val="CC0000"/>
                </a:solidFill>
              </a:rPr>
              <a:t>Approved NRS Registration</a:t>
            </a:r>
          </a:p>
        </p:txBody>
      </p:sp>
      <p:sp>
        <p:nvSpPr>
          <p:cNvPr id="8" name="TextBox 7">
            <a:extLst>
              <a:ext uri="{FF2B5EF4-FFF2-40B4-BE49-F238E27FC236}">
                <a16:creationId xmlns:a16="http://schemas.microsoft.com/office/drawing/2014/main" id="{AE464ACC-20F3-4DFD-86CD-BC9293E0ADB6}"/>
              </a:ext>
            </a:extLst>
          </p:cNvPr>
          <p:cNvSpPr txBox="1"/>
          <p:nvPr/>
        </p:nvSpPr>
        <p:spPr>
          <a:xfrm>
            <a:off x="5003306" y="3012723"/>
            <a:ext cx="2148017" cy="369332"/>
          </a:xfrm>
          <a:prstGeom prst="rect">
            <a:avLst/>
          </a:prstGeom>
          <a:noFill/>
        </p:spPr>
        <p:txBody>
          <a:bodyPr wrap="square" rtlCol="0">
            <a:spAutoFit/>
          </a:bodyPr>
          <a:lstStyle/>
          <a:p>
            <a:pPr algn="ctr"/>
            <a:r>
              <a:rPr lang="en-US" b="1" dirty="0">
                <a:solidFill>
                  <a:srgbClr val="CC0000"/>
                </a:solidFill>
              </a:rPr>
              <a:t>At least one </a:t>
            </a:r>
          </a:p>
        </p:txBody>
      </p:sp>
      <p:sp>
        <p:nvSpPr>
          <p:cNvPr id="9" name="TextBox 8">
            <a:extLst>
              <a:ext uri="{FF2B5EF4-FFF2-40B4-BE49-F238E27FC236}">
                <a16:creationId xmlns:a16="http://schemas.microsoft.com/office/drawing/2014/main" id="{BCBDB120-7639-46E2-9FB2-E95E965A625E}"/>
              </a:ext>
            </a:extLst>
          </p:cNvPr>
          <p:cNvSpPr txBox="1"/>
          <p:nvPr/>
        </p:nvSpPr>
        <p:spPr>
          <a:xfrm>
            <a:off x="4789526" y="5046120"/>
            <a:ext cx="2602352" cy="369332"/>
          </a:xfrm>
          <a:prstGeom prst="rect">
            <a:avLst/>
          </a:prstGeom>
          <a:noFill/>
        </p:spPr>
        <p:txBody>
          <a:bodyPr wrap="square" rtlCol="0">
            <a:spAutoFit/>
          </a:bodyPr>
          <a:lstStyle/>
          <a:p>
            <a:pPr algn="ctr"/>
            <a:r>
              <a:rPr lang="en-US" b="1" dirty="0">
                <a:solidFill>
                  <a:srgbClr val="CC0000"/>
                </a:solidFill>
              </a:rPr>
              <a:t>Approved Assessment</a:t>
            </a:r>
          </a:p>
        </p:txBody>
      </p:sp>
      <p:sp>
        <p:nvSpPr>
          <p:cNvPr id="10" name="TextBox 9">
            <a:extLst>
              <a:ext uri="{FF2B5EF4-FFF2-40B4-BE49-F238E27FC236}">
                <a16:creationId xmlns:a16="http://schemas.microsoft.com/office/drawing/2014/main" id="{237237C3-05FD-4A19-BF7D-3C68375F381A}"/>
              </a:ext>
            </a:extLst>
          </p:cNvPr>
          <p:cNvSpPr txBox="1"/>
          <p:nvPr/>
        </p:nvSpPr>
        <p:spPr>
          <a:xfrm>
            <a:off x="9200933" y="3671290"/>
            <a:ext cx="2148017" cy="369332"/>
          </a:xfrm>
          <a:prstGeom prst="rect">
            <a:avLst/>
          </a:prstGeom>
          <a:noFill/>
        </p:spPr>
        <p:txBody>
          <a:bodyPr wrap="square" rtlCol="0">
            <a:spAutoFit/>
          </a:bodyPr>
          <a:lstStyle/>
          <a:p>
            <a:pPr algn="ctr"/>
            <a:r>
              <a:rPr lang="en-US" b="1" dirty="0">
                <a:solidFill>
                  <a:srgbClr val="CC0000"/>
                </a:solidFill>
              </a:rPr>
              <a:t>At least twelve</a:t>
            </a:r>
          </a:p>
        </p:txBody>
      </p:sp>
      <p:sp>
        <p:nvSpPr>
          <p:cNvPr id="11" name="TextBox 10">
            <a:extLst>
              <a:ext uri="{FF2B5EF4-FFF2-40B4-BE49-F238E27FC236}">
                <a16:creationId xmlns:a16="http://schemas.microsoft.com/office/drawing/2014/main" id="{E40AA409-BF35-4568-A55F-05218F1E392C}"/>
              </a:ext>
            </a:extLst>
          </p:cNvPr>
          <p:cNvSpPr txBox="1"/>
          <p:nvPr/>
        </p:nvSpPr>
        <p:spPr>
          <a:xfrm>
            <a:off x="9093401" y="5965984"/>
            <a:ext cx="2602352" cy="646331"/>
          </a:xfrm>
          <a:prstGeom prst="rect">
            <a:avLst/>
          </a:prstGeom>
          <a:noFill/>
        </p:spPr>
        <p:txBody>
          <a:bodyPr wrap="square" rtlCol="0">
            <a:spAutoFit/>
          </a:bodyPr>
          <a:lstStyle/>
          <a:p>
            <a:pPr algn="ctr"/>
            <a:r>
              <a:rPr lang="en-US" b="1" dirty="0">
                <a:solidFill>
                  <a:srgbClr val="CC0000"/>
                </a:solidFill>
              </a:rPr>
              <a:t>Approved Hours of Attendance</a:t>
            </a:r>
          </a:p>
        </p:txBody>
      </p:sp>
      <p:sp>
        <p:nvSpPr>
          <p:cNvPr id="4" name="TextBox 3">
            <a:extLst>
              <a:ext uri="{FF2B5EF4-FFF2-40B4-BE49-F238E27FC236}">
                <a16:creationId xmlns:a16="http://schemas.microsoft.com/office/drawing/2014/main" id="{8E8B0D35-9913-4879-AB67-AAA4AB2D63D8}"/>
              </a:ext>
            </a:extLst>
          </p:cNvPr>
          <p:cNvSpPr txBox="1"/>
          <p:nvPr/>
        </p:nvSpPr>
        <p:spPr>
          <a:xfrm>
            <a:off x="4465468" y="5495278"/>
            <a:ext cx="3320249" cy="923330"/>
          </a:xfrm>
          <a:prstGeom prst="rect">
            <a:avLst/>
          </a:prstGeom>
          <a:noFill/>
        </p:spPr>
        <p:txBody>
          <a:bodyPr wrap="square" rtlCol="0">
            <a:spAutoFit/>
          </a:bodyPr>
          <a:lstStyle/>
          <a:p>
            <a:pPr algn="ctr"/>
            <a:r>
              <a:rPr lang="en-US" b="1" dirty="0">
                <a:solidFill>
                  <a:srgbClr val="C00000"/>
                </a:solidFill>
              </a:rPr>
              <a:t>- Or -</a:t>
            </a:r>
          </a:p>
          <a:p>
            <a:pPr algn="ctr"/>
            <a:r>
              <a:rPr lang="en-US" b="1" dirty="0">
                <a:solidFill>
                  <a:srgbClr val="C00000"/>
                </a:solidFill>
              </a:rPr>
              <a:t>a Provisional Entering EFL established! </a:t>
            </a:r>
          </a:p>
        </p:txBody>
      </p:sp>
    </p:spTree>
    <p:extLst>
      <p:ext uri="{BB962C8B-B14F-4D97-AF65-F5344CB8AC3E}">
        <p14:creationId xmlns:p14="http://schemas.microsoft.com/office/powerpoint/2010/main" val="8468995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1" y="4610099"/>
            <a:ext cx="10993549" cy="1066801"/>
          </a:xfrm>
        </p:spPr>
        <p:txBody>
          <a:bodyPr vert="horz" lIns="91440" tIns="45720" rIns="91440" bIns="45720" rtlCol="0" anchor="b">
            <a:normAutofit fontScale="90000"/>
          </a:bodyPr>
          <a:lstStyle/>
          <a:p>
            <a:pPr algn="ctr"/>
            <a:r>
              <a:rPr lang="en-US" sz="3300" dirty="0"/>
              <a:t>DEALING WITH MULTIPLE PERIODS OF PARTICIPATION within the same fiscal year</a:t>
            </a:r>
          </a:p>
        </p:txBody>
      </p:sp>
      <p:sp useBgFill="1">
        <p:nvSpPr>
          <p:cNvPr id="79" name="Rectangle 78">
            <a:extLst>
              <a:ext uri="{FF2B5EF4-FFF2-40B4-BE49-F238E27FC236}">
                <a16:creationId xmlns:a16="http://schemas.microsoft.com/office/drawing/2014/main" id="{066AE2FE-036E-44DB-8A9A-8E3261C9F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37081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554" name="Picture 2" descr="https://sigepwsu.files.wordpress.com/2011/04/two_percent1.png?w=940&amp;h=198&amp;crop=1">
            <a:extLst>
              <a:ext uri="{FF2B5EF4-FFF2-40B4-BE49-F238E27FC236}">
                <a16:creationId xmlns:a16="http://schemas.microsoft.com/office/drawing/2014/main" id="{EDB93917-2EFD-4601-8EF4-C5AEDF8C73A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3883" y="1322210"/>
            <a:ext cx="11283519" cy="2369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029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87">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89">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91">
            <a:extLst>
              <a:ext uri="{FF2B5EF4-FFF2-40B4-BE49-F238E27FC236}">
                <a16:creationId xmlns:a16="http://schemas.microsoft.com/office/drawing/2014/main" id="{A926A64B-3BCB-44CC-892E-C791C324B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94" name="Rectangle 93">
            <a:extLst>
              <a:ext uri="{FF2B5EF4-FFF2-40B4-BE49-F238E27FC236}">
                <a16:creationId xmlns:a16="http://schemas.microsoft.com/office/drawing/2014/main" id="{8F404549-B4DC-481C-926C-DED3EF1C5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1E8FD5CD-351E-4B06-8B78-BD5102D00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1255" y="702156"/>
            <a:ext cx="3409783" cy="1013800"/>
          </a:xfrm>
        </p:spPr>
        <p:txBody>
          <a:bodyPr vert="horz" lIns="91440" tIns="45720" rIns="91440" bIns="45720" rtlCol="0" anchor="b">
            <a:normAutofit/>
          </a:bodyPr>
          <a:lstStyle/>
          <a:p>
            <a:pPr>
              <a:lnSpc>
                <a:spcPct val="90000"/>
              </a:lnSpc>
            </a:pPr>
            <a:r>
              <a:rPr lang="en-US" sz="2200" dirty="0"/>
              <a:t>Multiple Periods of Participation within a single  Fiscal Year</a:t>
            </a:r>
          </a:p>
        </p:txBody>
      </p:sp>
      <p:sp>
        <p:nvSpPr>
          <p:cNvPr id="39" name="TextBox 38">
            <a:extLst>
              <a:ext uri="{FF2B5EF4-FFF2-40B4-BE49-F238E27FC236}">
                <a16:creationId xmlns:a16="http://schemas.microsoft.com/office/drawing/2014/main" id="{24B75473-38C7-446E-AEFB-E43FFE9F4990}"/>
              </a:ext>
            </a:extLst>
          </p:cNvPr>
          <p:cNvSpPr txBox="1"/>
          <p:nvPr/>
        </p:nvSpPr>
        <p:spPr>
          <a:xfrm>
            <a:off x="601255" y="1964168"/>
            <a:ext cx="3409782" cy="4036582"/>
          </a:xfrm>
          <a:prstGeom prst="rect">
            <a:avLst/>
          </a:prstGeom>
        </p:spPr>
        <p:txBody>
          <a:bodyPr vert="horz" lIns="91440" tIns="45720" rIns="91440" bIns="45720" rtlCol="0" anchor="ctr">
            <a:normAutofit/>
          </a:bodyPr>
          <a:lstStyle/>
          <a:p>
            <a:pPr>
              <a:spcBef>
                <a:spcPct val="20000"/>
              </a:spcBef>
              <a:spcAft>
                <a:spcPts val="600"/>
              </a:spcAft>
              <a:buClr>
                <a:schemeClr val="accent2"/>
              </a:buClr>
              <a:buSzPct val="92000"/>
            </a:pPr>
            <a:r>
              <a:rPr lang="en-US" dirty="0">
                <a:solidFill>
                  <a:schemeClr val="bg1"/>
                </a:solidFill>
              </a:rPr>
              <a:t>According to hearsay, the percentage of students who have more than one Period of Participation in the same fiscal year is very small.  </a:t>
            </a:r>
          </a:p>
          <a:p>
            <a:pPr>
              <a:spcBef>
                <a:spcPct val="20000"/>
              </a:spcBef>
              <a:spcAft>
                <a:spcPts val="600"/>
              </a:spcAft>
              <a:buClr>
                <a:schemeClr val="accent2"/>
              </a:buClr>
              <a:buSzPct val="92000"/>
            </a:pPr>
            <a:endParaRPr lang="en-US" dirty="0">
              <a:solidFill>
                <a:schemeClr val="bg1"/>
              </a:solidFill>
            </a:endParaRPr>
          </a:p>
          <a:p>
            <a:pPr>
              <a:spcBef>
                <a:spcPct val="20000"/>
              </a:spcBef>
              <a:spcAft>
                <a:spcPts val="600"/>
              </a:spcAft>
              <a:buClr>
                <a:schemeClr val="accent2"/>
              </a:buClr>
              <a:buSzPct val="92000"/>
            </a:pPr>
            <a:r>
              <a:rPr lang="en-US" dirty="0">
                <a:solidFill>
                  <a:schemeClr val="bg1"/>
                </a:solidFill>
              </a:rPr>
              <a:t>Some estimates have the number as low as 2%.  </a:t>
            </a:r>
          </a:p>
        </p:txBody>
      </p:sp>
      <p:sp>
        <p:nvSpPr>
          <p:cNvPr id="6" name="TextBox 5">
            <a:extLst>
              <a:ext uri="{FF2B5EF4-FFF2-40B4-BE49-F238E27FC236}">
                <a16:creationId xmlns:a16="http://schemas.microsoft.com/office/drawing/2014/main" id="{EBDDD499-3876-49E1-AABE-8224DC4DABA2}"/>
              </a:ext>
            </a:extLst>
          </p:cNvPr>
          <p:cNvSpPr txBox="1"/>
          <p:nvPr/>
        </p:nvSpPr>
        <p:spPr>
          <a:xfrm>
            <a:off x="4456379" y="960607"/>
            <a:ext cx="7362653" cy="1754326"/>
          </a:xfrm>
          <a:prstGeom prst="rect">
            <a:avLst/>
          </a:prstGeom>
          <a:noFill/>
        </p:spPr>
        <p:txBody>
          <a:bodyPr wrap="square" rtlCol="0">
            <a:spAutoFit/>
          </a:bodyPr>
          <a:lstStyle/>
          <a:p>
            <a:r>
              <a:rPr lang="en-US" b="1" dirty="0">
                <a:solidFill>
                  <a:schemeClr val="accent6"/>
                </a:solidFill>
              </a:rPr>
              <a:t>Question: </a:t>
            </a:r>
          </a:p>
          <a:p>
            <a:endParaRPr lang="en-US" b="1" dirty="0">
              <a:solidFill>
                <a:schemeClr val="accent6"/>
              </a:solidFill>
            </a:endParaRPr>
          </a:p>
          <a:p>
            <a:r>
              <a:rPr lang="en-US" b="1" dirty="0">
                <a:solidFill>
                  <a:schemeClr val="accent6"/>
                </a:solidFill>
              </a:rPr>
              <a:t>What is the MAXIMUM number of Periods of Participation a student could conceivably have during a single fiscal year?  </a:t>
            </a:r>
          </a:p>
          <a:p>
            <a:endParaRPr lang="en-US" b="1" dirty="0">
              <a:solidFill>
                <a:schemeClr val="accent6"/>
              </a:solidFill>
            </a:endParaRPr>
          </a:p>
          <a:p>
            <a:r>
              <a:rPr lang="en-US" b="1" dirty="0">
                <a:solidFill>
                  <a:schemeClr val="accent6"/>
                </a:solidFill>
              </a:rPr>
              <a:t>Hint: (It’s 3!) </a:t>
            </a:r>
          </a:p>
        </p:txBody>
      </p:sp>
    </p:spTree>
    <p:extLst>
      <p:ext uri="{BB962C8B-B14F-4D97-AF65-F5344CB8AC3E}">
        <p14:creationId xmlns:p14="http://schemas.microsoft.com/office/powerpoint/2010/main" val="25359070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Measurable skills gains</a:t>
            </a:r>
          </a:p>
        </p:txBody>
      </p:sp>
      <p:pic>
        <p:nvPicPr>
          <p:cNvPr id="5" name="Picture 4"/>
          <p:cNvPicPr>
            <a:picLocks noChangeAspect="1"/>
          </p:cNvPicPr>
          <p:nvPr/>
        </p:nvPicPr>
        <p:blipFill>
          <a:blip r:embed="rId2"/>
          <a:stretch>
            <a:fillRect/>
          </a:stretch>
        </p:blipFill>
        <p:spPr>
          <a:xfrm>
            <a:off x="8141970" y="677530"/>
            <a:ext cx="3771900" cy="685800"/>
          </a:xfrm>
          <a:prstGeom prst="rect">
            <a:avLst/>
          </a:prstGeom>
        </p:spPr>
      </p:pic>
      <p:sp>
        <p:nvSpPr>
          <p:cNvPr id="3" name="TextBox 2"/>
          <p:cNvSpPr txBox="1"/>
          <p:nvPr/>
        </p:nvSpPr>
        <p:spPr>
          <a:xfrm>
            <a:off x="828000" y="3218400"/>
            <a:ext cx="9936000" cy="1261884"/>
          </a:xfrm>
          <a:prstGeom prst="rect">
            <a:avLst/>
          </a:prstGeom>
          <a:noFill/>
        </p:spPr>
        <p:txBody>
          <a:bodyPr wrap="square" rtlCol="0">
            <a:spAutoFit/>
          </a:bodyPr>
          <a:lstStyle/>
          <a:p>
            <a:endParaRPr lang="en-US" sz="1400" dirty="0">
              <a:solidFill>
                <a:schemeClr val="bg1"/>
              </a:solidFill>
            </a:endParaRPr>
          </a:p>
          <a:p>
            <a:pPr marL="285750" indent="-285750">
              <a:buFont typeface="Arial" panose="020B0604020202020204" pitchFamily="34" charset="0"/>
              <a:buChar char="•"/>
            </a:pPr>
            <a:endParaRPr lang="en-US" sz="1400" dirty="0">
              <a:solidFill>
                <a:schemeClr val="bg1"/>
              </a:solidFill>
            </a:endParaRPr>
          </a:p>
          <a:p>
            <a:pPr lvl="1"/>
            <a:endParaRPr lang="en-US" sz="1200" dirty="0">
              <a:solidFill>
                <a:schemeClr val="bg1"/>
              </a:solidFill>
            </a:endParaRPr>
          </a:p>
          <a:p>
            <a:pPr marL="285750" indent="-285750">
              <a:buFont typeface="Arial" panose="020B0604020202020204" pitchFamily="34" charset="0"/>
              <a:buChar char="•"/>
            </a:pP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4733903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FCAF76-4EA3-4E9F-86E0-DC24F8289C61}"/>
              </a:ext>
            </a:extLst>
          </p:cNvPr>
          <p:cNvSpPr txBox="1"/>
          <p:nvPr/>
        </p:nvSpPr>
        <p:spPr>
          <a:xfrm>
            <a:off x="491611" y="886993"/>
            <a:ext cx="11131637" cy="461665"/>
          </a:xfrm>
          <a:prstGeom prst="rect">
            <a:avLst/>
          </a:prstGeom>
          <a:noFill/>
        </p:spPr>
        <p:txBody>
          <a:bodyPr wrap="square" rtlCol="0">
            <a:spAutoFit/>
          </a:bodyPr>
          <a:lstStyle/>
          <a:p>
            <a:pPr algn="ctr"/>
            <a:r>
              <a:rPr lang="en-US" sz="2400" b="1" dirty="0">
                <a:solidFill>
                  <a:schemeClr val="bg1"/>
                </a:solidFill>
              </a:rPr>
              <a:t>Generating a Measurable Skills Gain by EFL</a:t>
            </a:r>
          </a:p>
        </p:txBody>
      </p:sp>
      <p:sp>
        <p:nvSpPr>
          <p:cNvPr id="8" name="Rectangle 7">
            <a:extLst>
              <a:ext uri="{FF2B5EF4-FFF2-40B4-BE49-F238E27FC236}">
                <a16:creationId xmlns:a16="http://schemas.microsoft.com/office/drawing/2014/main" id="{A13F7F52-9512-4C94-B33E-DD0CDAB4700B}"/>
              </a:ext>
            </a:extLst>
          </p:cNvPr>
          <p:cNvSpPr/>
          <p:nvPr/>
        </p:nvSpPr>
        <p:spPr>
          <a:xfrm>
            <a:off x="785029" y="2545277"/>
            <a:ext cx="3196222" cy="954763"/>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accent6">
                    <a:lumMod val="75000"/>
                  </a:schemeClr>
                </a:solidFill>
              </a:rPr>
              <a:t>POP ONE</a:t>
            </a:r>
          </a:p>
          <a:p>
            <a:pPr algn="ctr"/>
            <a:r>
              <a:rPr lang="en-US" sz="1100" b="1" dirty="0">
                <a:solidFill>
                  <a:schemeClr val="accent6">
                    <a:lumMod val="75000"/>
                  </a:schemeClr>
                </a:solidFill>
              </a:rPr>
              <a:t>PROGRAM A:</a:t>
            </a:r>
          </a:p>
          <a:p>
            <a:pPr algn="ctr"/>
            <a:r>
              <a:rPr lang="en-US" sz="1100" b="1" dirty="0">
                <a:solidFill>
                  <a:schemeClr val="accent6">
                    <a:lumMod val="75000"/>
                  </a:schemeClr>
                </a:solidFill>
              </a:rPr>
              <a:t>July 1 – September 17</a:t>
            </a:r>
          </a:p>
        </p:txBody>
      </p:sp>
      <p:sp>
        <p:nvSpPr>
          <p:cNvPr id="9" name="Rectangle 8">
            <a:extLst>
              <a:ext uri="{FF2B5EF4-FFF2-40B4-BE49-F238E27FC236}">
                <a16:creationId xmlns:a16="http://schemas.microsoft.com/office/drawing/2014/main" id="{E911D546-0560-490A-A626-03283307B497}"/>
              </a:ext>
            </a:extLst>
          </p:cNvPr>
          <p:cNvSpPr/>
          <p:nvPr/>
        </p:nvSpPr>
        <p:spPr>
          <a:xfrm>
            <a:off x="7688826" y="2545277"/>
            <a:ext cx="3774849" cy="954763"/>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POP TWO</a:t>
            </a:r>
          </a:p>
          <a:p>
            <a:pPr algn="ctr"/>
            <a:r>
              <a:rPr lang="en-US" sz="1100" b="1" dirty="0"/>
              <a:t>Program B: </a:t>
            </a:r>
          </a:p>
          <a:p>
            <a:pPr algn="ctr"/>
            <a:r>
              <a:rPr lang="en-US" sz="1100" b="1" dirty="0"/>
              <a:t>March 15 - </a:t>
            </a:r>
          </a:p>
        </p:txBody>
      </p:sp>
      <p:sp>
        <p:nvSpPr>
          <p:cNvPr id="7" name="TextBox 6">
            <a:extLst>
              <a:ext uri="{FF2B5EF4-FFF2-40B4-BE49-F238E27FC236}">
                <a16:creationId xmlns:a16="http://schemas.microsoft.com/office/drawing/2014/main" id="{AFFD405C-27E0-40C8-AEDC-17A6D838CCFB}"/>
              </a:ext>
            </a:extLst>
          </p:cNvPr>
          <p:cNvSpPr txBox="1"/>
          <p:nvPr/>
        </p:nvSpPr>
        <p:spPr>
          <a:xfrm>
            <a:off x="491612" y="3361540"/>
            <a:ext cx="1891528" cy="1015663"/>
          </a:xfrm>
          <a:prstGeom prst="rect">
            <a:avLst/>
          </a:prstGeom>
          <a:solidFill>
            <a:schemeClr val="bg1"/>
          </a:solidFill>
          <a:ln>
            <a:solidFill>
              <a:schemeClr val="tx1">
                <a:lumMod val="95000"/>
                <a:lumOff val="5000"/>
              </a:schemeClr>
            </a:solidFill>
          </a:ln>
        </p:spPr>
        <p:txBody>
          <a:bodyPr wrap="square" rtlCol="0">
            <a:spAutoFit/>
          </a:bodyPr>
          <a:lstStyle/>
          <a:p>
            <a:r>
              <a:rPr lang="en-US" sz="1200" dirty="0"/>
              <a:t>Pre-Test Assessments</a:t>
            </a:r>
          </a:p>
          <a:p>
            <a:endParaRPr lang="en-US" sz="1200" dirty="0"/>
          </a:p>
          <a:p>
            <a:r>
              <a:rPr lang="en-US" sz="1200" dirty="0"/>
              <a:t>TABE 9 Math – Level 3</a:t>
            </a:r>
          </a:p>
          <a:p>
            <a:r>
              <a:rPr lang="en-US" sz="1200" dirty="0"/>
              <a:t>TABE 9 Reading – Level 2</a:t>
            </a:r>
          </a:p>
          <a:p>
            <a:r>
              <a:rPr lang="en-US" sz="1200" dirty="0"/>
              <a:t>TABE 9 Language – Level 2</a:t>
            </a:r>
          </a:p>
        </p:txBody>
      </p:sp>
      <p:sp>
        <p:nvSpPr>
          <p:cNvPr id="11" name="TextBox 10">
            <a:extLst>
              <a:ext uri="{FF2B5EF4-FFF2-40B4-BE49-F238E27FC236}">
                <a16:creationId xmlns:a16="http://schemas.microsoft.com/office/drawing/2014/main" id="{B1B27CF4-3754-4BFD-A8BA-A460D3D17A83}"/>
              </a:ext>
            </a:extLst>
          </p:cNvPr>
          <p:cNvSpPr txBox="1"/>
          <p:nvPr/>
        </p:nvSpPr>
        <p:spPr>
          <a:xfrm>
            <a:off x="7516759" y="3361539"/>
            <a:ext cx="1961537" cy="1015663"/>
          </a:xfrm>
          <a:prstGeom prst="rect">
            <a:avLst/>
          </a:prstGeom>
          <a:solidFill>
            <a:schemeClr val="bg1"/>
          </a:solidFill>
          <a:ln>
            <a:solidFill>
              <a:schemeClr val="tx1">
                <a:lumMod val="95000"/>
                <a:lumOff val="5000"/>
              </a:schemeClr>
            </a:solidFill>
          </a:ln>
        </p:spPr>
        <p:txBody>
          <a:bodyPr wrap="square" rtlCol="0">
            <a:spAutoFit/>
          </a:bodyPr>
          <a:lstStyle/>
          <a:p>
            <a:r>
              <a:rPr lang="en-US" sz="1200" dirty="0"/>
              <a:t>Pre-Test Assessments</a:t>
            </a:r>
          </a:p>
          <a:p>
            <a:endParaRPr lang="en-US" sz="1200" dirty="0"/>
          </a:p>
          <a:p>
            <a:r>
              <a:rPr lang="en-US" sz="1200" dirty="0"/>
              <a:t>TABE 10 Math – Level 3</a:t>
            </a:r>
          </a:p>
          <a:p>
            <a:r>
              <a:rPr lang="en-US" sz="1200" dirty="0"/>
              <a:t>TABE 10 Reading – Level 3</a:t>
            </a:r>
          </a:p>
          <a:p>
            <a:r>
              <a:rPr lang="en-US" sz="1200" dirty="0"/>
              <a:t>TABE 10 Language – Level 2</a:t>
            </a:r>
          </a:p>
        </p:txBody>
      </p:sp>
      <p:sp>
        <p:nvSpPr>
          <p:cNvPr id="12" name="TextBox 11">
            <a:extLst>
              <a:ext uri="{FF2B5EF4-FFF2-40B4-BE49-F238E27FC236}">
                <a16:creationId xmlns:a16="http://schemas.microsoft.com/office/drawing/2014/main" id="{ED336F03-9D55-4A39-BD3A-2BB24AFCCFB2}"/>
              </a:ext>
            </a:extLst>
          </p:cNvPr>
          <p:cNvSpPr txBox="1"/>
          <p:nvPr/>
        </p:nvSpPr>
        <p:spPr>
          <a:xfrm>
            <a:off x="491612" y="5068151"/>
            <a:ext cx="11235332" cy="369332"/>
          </a:xfrm>
          <a:prstGeom prst="rect">
            <a:avLst/>
          </a:prstGeom>
          <a:noFill/>
        </p:spPr>
        <p:txBody>
          <a:bodyPr wrap="square" rtlCol="0">
            <a:spAutoFit/>
          </a:bodyPr>
          <a:lstStyle/>
          <a:p>
            <a:pPr algn="ctr"/>
            <a:r>
              <a:rPr lang="en-US" b="1" dirty="0">
                <a:solidFill>
                  <a:srgbClr val="C00000"/>
                </a:solidFill>
              </a:rPr>
              <a:t>Program B, PoP 2 is not obligated to follow the assessment pattern established by Program A</a:t>
            </a:r>
          </a:p>
        </p:txBody>
      </p:sp>
      <p:sp>
        <p:nvSpPr>
          <p:cNvPr id="15" name="Callout: Left-Right Arrow 14">
            <a:extLst>
              <a:ext uri="{FF2B5EF4-FFF2-40B4-BE49-F238E27FC236}">
                <a16:creationId xmlns:a16="http://schemas.microsoft.com/office/drawing/2014/main" id="{E79451C7-2F20-4634-99B8-9450D08253C4}"/>
              </a:ext>
            </a:extLst>
          </p:cNvPr>
          <p:cNvSpPr/>
          <p:nvPr/>
        </p:nvSpPr>
        <p:spPr>
          <a:xfrm>
            <a:off x="2386189" y="3682180"/>
            <a:ext cx="5204314" cy="786581"/>
          </a:xfrm>
          <a:prstGeom prst="leftRightArrowCallout">
            <a:avLst>
              <a:gd name="adj1" fmla="val 25000"/>
              <a:gd name="adj2" fmla="val 25000"/>
              <a:gd name="adj3" fmla="val 25000"/>
              <a:gd name="adj4" fmla="val 73439"/>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MSG for </a:t>
            </a:r>
            <a:r>
              <a:rPr lang="en-US" dirty="0" err="1"/>
              <a:t>PoP</a:t>
            </a:r>
            <a:r>
              <a:rPr lang="en-US" dirty="0"/>
              <a:t> One is obtained by Reading Level 3, </a:t>
            </a:r>
            <a:r>
              <a:rPr lang="en-US" dirty="0" err="1"/>
              <a:t>PoP</a:t>
            </a:r>
            <a:r>
              <a:rPr lang="en-US" dirty="0"/>
              <a:t> Two</a:t>
            </a:r>
          </a:p>
        </p:txBody>
      </p:sp>
      <p:sp>
        <p:nvSpPr>
          <p:cNvPr id="16" name="TextBox 15">
            <a:extLst>
              <a:ext uri="{FF2B5EF4-FFF2-40B4-BE49-F238E27FC236}">
                <a16:creationId xmlns:a16="http://schemas.microsoft.com/office/drawing/2014/main" id="{B588ADF2-53F8-478B-A91F-A99ABAB99E46}"/>
              </a:ext>
            </a:extLst>
          </p:cNvPr>
          <p:cNvSpPr txBox="1"/>
          <p:nvPr/>
        </p:nvSpPr>
        <p:spPr>
          <a:xfrm>
            <a:off x="785029" y="1976284"/>
            <a:ext cx="3118377" cy="383458"/>
          </a:xfrm>
          <a:prstGeom prst="rect">
            <a:avLst/>
          </a:prstGeom>
          <a:noFill/>
        </p:spPr>
        <p:txBody>
          <a:bodyPr wrap="square" rtlCol="0">
            <a:spAutoFit/>
          </a:bodyPr>
          <a:lstStyle/>
          <a:p>
            <a:r>
              <a:rPr lang="en-US" dirty="0"/>
              <a:t>EXAMPLE 1: </a:t>
            </a:r>
          </a:p>
        </p:txBody>
      </p:sp>
    </p:spTree>
    <p:extLst>
      <p:ext uri="{BB962C8B-B14F-4D97-AF65-F5344CB8AC3E}">
        <p14:creationId xmlns:p14="http://schemas.microsoft.com/office/powerpoint/2010/main" val="8880655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FCAF76-4EA3-4E9F-86E0-DC24F8289C61}"/>
              </a:ext>
            </a:extLst>
          </p:cNvPr>
          <p:cNvSpPr txBox="1"/>
          <p:nvPr/>
        </p:nvSpPr>
        <p:spPr>
          <a:xfrm>
            <a:off x="491611" y="886993"/>
            <a:ext cx="11169345" cy="461665"/>
          </a:xfrm>
          <a:prstGeom prst="rect">
            <a:avLst/>
          </a:prstGeom>
          <a:noFill/>
        </p:spPr>
        <p:txBody>
          <a:bodyPr wrap="square" rtlCol="0">
            <a:spAutoFit/>
          </a:bodyPr>
          <a:lstStyle/>
          <a:p>
            <a:pPr algn="ctr"/>
            <a:r>
              <a:rPr lang="en-US" sz="2400" b="1" dirty="0">
                <a:solidFill>
                  <a:schemeClr val="bg1"/>
                </a:solidFill>
              </a:rPr>
              <a:t>Generating a Measurable Skills Gain by EFL</a:t>
            </a:r>
          </a:p>
        </p:txBody>
      </p:sp>
      <p:sp>
        <p:nvSpPr>
          <p:cNvPr id="8" name="Rectangle 7">
            <a:extLst>
              <a:ext uri="{FF2B5EF4-FFF2-40B4-BE49-F238E27FC236}">
                <a16:creationId xmlns:a16="http://schemas.microsoft.com/office/drawing/2014/main" id="{A13F7F52-9512-4C94-B33E-DD0CDAB4700B}"/>
              </a:ext>
            </a:extLst>
          </p:cNvPr>
          <p:cNvSpPr/>
          <p:nvPr/>
        </p:nvSpPr>
        <p:spPr>
          <a:xfrm>
            <a:off x="785029" y="2545277"/>
            <a:ext cx="3196222" cy="954763"/>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accent6">
                    <a:lumMod val="75000"/>
                  </a:schemeClr>
                </a:solidFill>
              </a:rPr>
              <a:t>POP ONE</a:t>
            </a:r>
          </a:p>
          <a:p>
            <a:pPr algn="ctr"/>
            <a:r>
              <a:rPr lang="en-US" sz="1100" b="1" dirty="0">
                <a:solidFill>
                  <a:schemeClr val="accent6">
                    <a:lumMod val="75000"/>
                  </a:schemeClr>
                </a:solidFill>
              </a:rPr>
              <a:t>PROGRAM A:</a:t>
            </a:r>
          </a:p>
          <a:p>
            <a:pPr algn="ctr"/>
            <a:r>
              <a:rPr lang="en-US" sz="1100" b="1" dirty="0">
                <a:solidFill>
                  <a:schemeClr val="accent6">
                    <a:lumMod val="75000"/>
                  </a:schemeClr>
                </a:solidFill>
              </a:rPr>
              <a:t>July 1 – September 17</a:t>
            </a:r>
          </a:p>
        </p:txBody>
      </p:sp>
      <p:sp>
        <p:nvSpPr>
          <p:cNvPr id="9" name="Rectangle 8">
            <a:extLst>
              <a:ext uri="{FF2B5EF4-FFF2-40B4-BE49-F238E27FC236}">
                <a16:creationId xmlns:a16="http://schemas.microsoft.com/office/drawing/2014/main" id="{E911D546-0560-490A-A626-03283307B497}"/>
              </a:ext>
            </a:extLst>
          </p:cNvPr>
          <p:cNvSpPr/>
          <p:nvPr/>
        </p:nvSpPr>
        <p:spPr>
          <a:xfrm>
            <a:off x="7688826" y="2545277"/>
            <a:ext cx="3774849" cy="954763"/>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POP TWO</a:t>
            </a:r>
          </a:p>
          <a:p>
            <a:pPr algn="ctr"/>
            <a:r>
              <a:rPr lang="en-US" sz="1100" b="1" dirty="0"/>
              <a:t>Program B: </a:t>
            </a:r>
          </a:p>
          <a:p>
            <a:pPr algn="ctr"/>
            <a:r>
              <a:rPr lang="en-US" sz="1100" b="1" dirty="0"/>
              <a:t>March 15 - </a:t>
            </a:r>
          </a:p>
        </p:txBody>
      </p:sp>
      <p:sp>
        <p:nvSpPr>
          <p:cNvPr id="7" name="TextBox 6">
            <a:extLst>
              <a:ext uri="{FF2B5EF4-FFF2-40B4-BE49-F238E27FC236}">
                <a16:creationId xmlns:a16="http://schemas.microsoft.com/office/drawing/2014/main" id="{AFFD405C-27E0-40C8-AEDC-17A6D838CCFB}"/>
              </a:ext>
            </a:extLst>
          </p:cNvPr>
          <p:cNvSpPr txBox="1"/>
          <p:nvPr/>
        </p:nvSpPr>
        <p:spPr>
          <a:xfrm>
            <a:off x="491612" y="3361540"/>
            <a:ext cx="1891528" cy="1015663"/>
          </a:xfrm>
          <a:prstGeom prst="rect">
            <a:avLst/>
          </a:prstGeom>
          <a:solidFill>
            <a:schemeClr val="bg1"/>
          </a:solidFill>
          <a:ln>
            <a:solidFill>
              <a:schemeClr val="tx1">
                <a:lumMod val="95000"/>
                <a:lumOff val="5000"/>
              </a:schemeClr>
            </a:solidFill>
          </a:ln>
        </p:spPr>
        <p:txBody>
          <a:bodyPr wrap="square" rtlCol="0">
            <a:spAutoFit/>
          </a:bodyPr>
          <a:lstStyle/>
          <a:p>
            <a:r>
              <a:rPr lang="en-US" sz="1200" dirty="0"/>
              <a:t>Pre-Test Assessments</a:t>
            </a:r>
          </a:p>
          <a:p>
            <a:endParaRPr lang="en-US" sz="1200" dirty="0"/>
          </a:p>
          <a:p>
            <a:r>
              <a:rPr lang="en-US" sz="1200" dirty="0"/>
              <a:t>TABE 9 Math – Level 3</a:t>
            </a:r>
          </a:p>
          <a:p>
            <a:r>
              <a:rPr lang="en-US" sz="1200" dirty="0"/>
              <a:t>TABE 9 Reading – Level 2</a:t>
            </a:r>
          </a:p>
          <a:p>
            <a:r>
              <a:rPr lang="en-US" sz="1200" dirty="0"/>
              <a:t>TABE 9 Language – Level 2</a:t>
            </a:r>
          </a:p>
        </p:txBody>
      </p:sp>
      <p:sp>
        <p:nvSpPr>
          <p:cNvPr id="11" name="TextBox 10">
            <a:extLst>
              <a:ext uri="{FF2B5EF4-FFF2-40B4-BE49-F238E27FC236}">
                <a16:creationId xmlns:a16="http://schemas.microsoft.com/office/drawing/2014/main" id="{B1B27CF4-3754-4BFD-A8BA-A460D3D17A83}"/>
              </a:ext>
            </a:extLst>
          </p:cNvPr>
          <p:cNvSpPr txBox="1"/>
          <p:nvPr/>
        </p:nvSpPr>
        <p:spPr>
          <a:xfrm>
            <a:off x="7516759" y="3361539"/>
            <a:ext cx="1961537" cy="1015663"/>
          </a:xfrm>
          <a:prstGeom prst="rect">
            <a:avLst/>
          </a:prstGeom>
          <a:solidFill>
            <a:schemeClr val="bg1"/>
          </a:solidFill>
          <a:ln>
            <a:solidFill>
              <a:schemeClr val="tx1">
                <a:lumMod val="95000"/>
                <a:lumOff val="5000"/>
              </a:schemeClr>
            </a:solidFill>
          </a:ln>
        </p:spPr>
        <p:txBody>
          <a:bodyPr wrap="square" rtlCol="0">
            <a:spAutoFit/>
          </a:bodyPr>
          <a:lstStyle/>
          <a:p>
            <a:r>
              <a:rPr lang="en-US" sz="1200" dirty="0"/>
              <a:t>Pre-Test Assessments</a:t>
            </a:r>
          </a:p>
          <a:p>
            <a:endParaRPr lang="en-US" sz="1200" dirty="0"/>
          </a:p>
          <a:p>
            <a:r>
              <a:rPr lang="en-US" sz="1200" dirty="0"/>
              <a:t>TABE 9 Math – Level 3</a:t>
            </a:r>
          </a:p>
          <a:p>
            <a:r>
              <a:rPr lang="en-US" sz="1200" dirty="0"/>
              <a:t>TABE 9 Reading – Level 3</a:t>
            </a:r>
          </a:p>
          <a:p>
            <a:r>
              <a:rPr lang="en-US" sz="1200" dirty="0"/>
              <a:t>TABE 9 Language – Level 2</a:t>
            </a:r>
          </a:p>
        </p:txBody>
      </p:sp>
      <p:sp>
        <p:nvSpPr>
          <p:cNvPr id="12" name="TextBox 11">
            <a:extLst>
              <a:ext uri="{FF2B5EF4-FFF2-40B4-BE49-F238E27FC236}">
                <a16:creationId xmlns:a16="http://schemas.microsoft.com/office/drawing/2014/main" id="{ED336F03-9D55-4A39-BD3A-2BB24AFCCFB2}"/>
              </a:ext>
            </a:extLst>
          </p:cNvPr>
          <p:cNvSpPr txBox="1"/>
          <p:nvPr/>
        </p:nvSpPr>
        <p:spPr>
          <a:xfrm>
            <a:off x="584462" y="5068151"/>
            <a:ext cx="10704835" cy="646331"/>
          </a:xfrm>
          <a:prstGeom prst="rect">
            <a:avLst/>
          </a:prstGeom>
          <a:noFill/>
        </p:spPr>
        <p:txBody>
          <a:bodyPr wrap="square" rtlCol="0">
            <a:spAutoFit/>
          </a:bodyPr>
          <a:lstStyle/>
          <a:p>
            <a:pPr algn="ctr"/>
            <a:r>
              <a:rPr lang="en-US" b="1" dirty="0">
                <a:solidFill>
                  <a:srgbClr val="C00000"/>
                </a:solidFill>
              </a:rPr>
              <a:t>Program B, PoP 2 is not obligated to follow the assessment pattern established by Program A, but Program A cannot be credited with a MSG unless Program B does so</a:t>
            </a:r>
          </a:p>
        </p:txBody>
      </p:sp>
      <p:sp>
        <p:nvSpPr>
          <p:cNvPr id="15" name="Callout: Left-Right Arrow 14">
            <a:extLst>
              <a:ext uri="{FF2B5EF4-FFF2-40B4-BE49-F238E27FC236}">
                <a16:creationId xmlns:a16="http://schemas.microsoft.com/office/drawing/2014/main" id="{E79451C7-2F20-4634-99B8-9450D08253C4}"/>
              </a:ext>
            </a:extLst>
          </p:cNvPr>
          <p:cNvSpPr/>
          <p:nvPr/>
        </p:nvSpPr>
        <p:spPr>
          <a:xfrm>
            <a:off x="4630993" y="3682180"/>
            <a:ext cx="2959509" cy="948814"/>
          </a:xfrm>
          <a:prstGeom prst="leftRightArrowCallout">
            <a:avLst>
              <a:gd name="adj1" fmla="val 25000"/>
              <a:gd name="adj2" fmla="val 25000"/>
              <a:gd name="adj3" fmla="val 25000"/>
              <a:gd name="adj4" fmla="val 73439"/>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MSG for </a:t>
            </a:r>
            <a:r>
              <a:rPr lang="en-US" dirty="0" err="1"/>
              <a:t>PoP</a:t>
            </a:r>
            <a:r>
              <a:rPr lang="en-US" dirty="0"/>
              <a:t> One is obtained by Reading Level 3, </a:t>
            </a:r>
            <a:r>
              <a:rPr lang="en-US" dirty="0" err="1"/>
              <a:t>PoP</a:t>
            </a:r>
            <a:r>
              <a:rPr lang="en-US" dirty="0"/>
              <a:t> Two</a:t>
            </a:r>
          </a:p>
        </p:txBody>
      </p:sp>
      <p:sp>
        <p:nvSpPr>
          <p:cNvPr id="16" name="TextBox 15">
            <a:extLst>
              <a:ext uri="{FF2B5EF4-FFF2-40B4-BE49-F238E27FC236}">
                <a16:creationId xmlns:a16="http://schemas.microsoft.com/office/drawing/2014/main" id="{B588ADF2-53F8-478B-A91F-A99ABAB99E46}"/>
              </a:ext>
            </a:extLst>
          </p:cNvPr>
          <p:cNvSpPr txBox="1"/>
          <p:nvPr/>
        </p:nvSpPr>
        <p:spPr>
          <a:xfrm>
            <a:off x="785029" y="1976284"/>
            <a:ext cx="3118377" cy="383458"/>
          </a:xfrm>
          <a:prstGeom prst="rect">
            <a:avLst/>
          </a:prstGeom>
          <a:noFill/>
        </p:spPr>
        <p:txBody>
          <a:bodyPr wrap="square" rtlCol="0">
            <a:spAutoFit/>
          </a:bodyPr>
          <a:lstStyle/>
          <a:p>
            <a:r>
              <a:rPr lang="en-US" dirty="0"/>
              <a:t>EXAMPLE 2: </a:t>
            </a:r>
          </a:p>
        </p:txBody>
      </p:sp>
      <p:sp>
        <p:nvSpPr>
          <p:cNvPr id="13" name="TextBox 12">
            <a:extLst>
              <a:ext uri="{FF2B5EF4-FFF2-40B4-BE49-F238E27FC236}">
                <a16:creationId xmlns:a16="http://schemas.microsoft.com/office/drawing/2014/main" id="{EFB3F932-56FC-4DE5-AB02-8A8BEB8D400D}"/>
              </a:ext>
            </a:extLst>
          </p:cNvPr>
          <p:cNvSpPr txBox="1"/>
          <p:nvPr/>
        </p:nvSpPr>
        <p:spPr>
          <a:xfrm>
            <a:off x="2555207" y="3361539"/>
            <a:ext cx="2012878" cy="1015663"/>
          </a:xfrm>
          <a:prstGeom prst="rect">
            <a:avLst/>
          </a:prstGeom>
          <a:solidFill>
            <a:schemeClr val="bg1"/>
          </a:solidFill>
          <a:ln>
            <a:solidFill>
              <a:schemeClr val="tx1">
                <a:lumMod val="95000"/>
                <a:lumOff val="5000"/>
              </a:schemeClr>
            </a:solidFill>
          </a:ln>
        </p:spPr>
        <p:txBody>
          <a:bodyPr wrap="square" rtlCol="0">
            <a:spAutoFit/>
          </a:bodyPr>
          <a:lstStyle/>
          <a:p>
            <a:r>
              <a:rPr lang="en-US" sz="1200" dirty="0"/>
              <a:t>Post-Test Assessments</a:t>
            </a:r>
          </a:p>
          <a:p>
            <a:endParaRPr lang="en-US" sz="1200" dirty="0"/>
          </a:p>
          <a:p>
            <a:r>
              <a:rPr lang="en-US" sz="1200" dirty="0"/>
              <a:t>TABE 10 Math – Level 2</a:t>
            </a:r>
          </a:p>
          <a:p>
            <a:r>
              <a:rPr lang="en-US" sz="1200" dirty="0"/>
              <a:t>TABE 10 Reading – Level 2</a:t>
            </a:r>
          </a:p>
          <a:p>
            <a:r>
              <a:rPr lang="en-US" sz="1200" dirty="0"/>
              <a:t>TABE 10 Language – Level 2</a:t>
            </a:r>
          </a:p>
        </p:txBody>
      </p:sp>
    </p:spTree>
    <p:extLst>
      <p:ext uri="{BB962C8B-B14F-4D97-AF65-F5344CB8AC3E}">
        <p14:creationId xmlns:p14="http://schemas.microsoft.com/office/powerpoint/2010/main" val="8472749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FCAF76-4EA3-4E9F-86E0-DC24F8289C61}"/>
              </a:ext>
            </a:extLst>
          </p:cNvPr>
          <p:cNvSpPr txBox="1"/>
          <p:nvPr/>
        </p:nvSpPr>
        <p:spPr>
          <a:xfrm>
            <a:off x="612742" y="886993"/>
            <a:ext cx="10944520" cy="461665"/>
          </a:xfrm>
          <a:prstGeom prst="rect">
            <a:avLst/>
          </a:prstGeom>
          <a:noFill/>
        </p:spPr>
        <p:txBody>
          <a:bodyPr wrap="square" rtlCol="0">
            <a:spAutoFit/>
          </a:bodyPr>
          <a:lstStyle/>
          <a:p>
            <a:pPr algn="ctr"/>
            <a:r>
              <a:rPr lang="en-US" sz="2400" b="1" dirty="0">
                <a:solidFill>
                  <a:schemeClr val="bg1"/>
                </a:solidFill>
              </a:rPr>
              <a:t>Generating a Measurable Skills Gain by EFL</a:t>
            </a:r>
          </a:p>
        </p:txBody>
      </p:sp>
      <p:sp>
        <p:nvSpPr>
          <p:cNvPr id="8" name="Rectangle 7">
            <a:extLst>
              <a:ext uri="{FF2B5EF4-FFF2-40B4-BE49-F238E27FC236}">
                <a16:creationId xmlns:a16="http://schemas.microsoft.com/office/drawing/2014/main" id="{A13F7F52-9512-4C94-B33E-DD0CDAB4700B}"/>
              </a:ext>
            </a:extLst>
          </p:cNvPr>
          <p:cNvSpPr/>
          <p:nvPr/>
        </p:nvSpPr>
        <p:spPr>
          <a:xfrm>
            <a:off x="785029" y="2545277"/>
            <a:ext cx="3196222" cy="954763"/>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accent6">
                    <a:lumMod val="75000"/>
                  </a:schemeClr>
                </a:solidFill>
              </a:rPr>
              <a:t>POP ONE</a:t>
            </a:r>
          </a:p>
          <a:p>
            <a:pPr algn="ctr"/>
            <a:r>
              <a:rPr lang="en-US" sz="1100" b="1" dirty="0">
                <a:solidFill>
                  <a:schemeClr val="accent6">
                    <a:lumMod val="75000"/>
                  </a:schemeClr>
                </a:solidFill>
              </a:rPr>
              <a:t>PROGRAM A:</a:t>
            </a:r>
          </a:p>
          <a:p>
            <a:pPr algn="ctr"/>
            <a:r>
              <a:rPr lang="en-US" sz="1100" b="1" dirty="0">
                <a:solidFill>
                  <a:schemeClr val="accent6">
                    <a:lumMod val="75000"/>
                  </a:schemeClr>
                </a:solidFill>
              </a:rPr>
              <a:t>July 1 – September 17</a:t>
            </a:r>
          </a:p>
        </p:txBody>
      </p:sp>
      <p:sp>
        <p:nvSpPr>
          <p:cNvPr id="9" name="Rectangle 8">
            <a:extLst>
              <a:ext uri="{FF2B5EF4-FFF2-40B4-BE49-F238E27FC236}">
                <a16:creationId xmlns:a16="http://schemas.microsoft.com/office/drawing/2014/main" id="{E911D546-0560-490A-A626-03283307B497}"/>
              </a:ext>
            </a:extLst>
          </p:cNvPr>
          <p:cNvSpPr/>
          <p:nvPr/>
        </p:nvSpPr>
        <p:spPr>
          <a:xfrm>
            <a:off x="7688826" y="2545277"/>
            <a:ext cx="3774849" cy="954763"/>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POP TWO</a:t>
            </a:r>
          </a:p>
          <a:p>
            <a:pPr algn="ctr"/>
            <a:r>
              <a:rPr lang="en-US" sz="1100" b="1" dirty="0"/>
              <a:t>Program B: </a:t>
            </a:r>
          </a:p>
          <a:p>
            <a:pPr algn="ctr"/>
            <a:r>
              <a:rPr lang="en-US" sz="1100" b="1" dirty="0"/>
              <a:t>March 15 - </a:t>
            </a:r>
          </a:p>
        </p:txBody>
      </p:sp>
      <p:sp>
        <p:nvSpPr>
          <p:cNvPr id="7" name="TextBox 6">
            <a:extLst>
              <a:ext uri="{FF2B5EF4-FFF2-40B4-BE49-F238E27FC236}">
                <a16:creationId xmlns:a16="http://schemas.microsoft.com/office/drawing/2014/main" id="{AFFD405C-27E0-40C8-AEDC-17A6D838CCFB}"/>
              </a:ext>
            </a:extLst>
          </p:cNvPr>
          <p:cNvSpPr txBox="1"/>
          <p:nvPr/>
        </p:nvSpPr>
        <p:spPr>
          <a:xfrm>
            <a:off x="491612" y="3361540"/>
            <a:ext cx="1891528" cy="1015663"/>
          </a:xfrm>
          <a:prstGeom prst="rect">
            <a:avLst/>
          </a:prstGeom>
          <a:solidFill>
            <a:schemeClr val="bg1"/>
          </a:solidFill>
          <a:ln>
            <a:solidFill>
              <a:schemeClr val="tx1">
                <a:lumMod val="95000"/>
                <a:lumOff val="5000"/>
              </a:schemeClr>
            </a:solidFill>
          </a:ln>
        </p:spPr>
        <p:txBody>
          <a:bodyPr wrap="square" rtlCol="0">
            <a:spAutoFit/>
          </a:bodyPr>
          <a:lstStyle/>
          <a:p>
            <a:r>
              <a:rPr lang="en-US" sz="1200" dirty="0"/>
              <a:t>Pre-Test Assessments</a:t>
            </a:r>
          </a:p>
          <a:p>
            <a:endParaRPr lang="en-US" sz="1200" dirty="0"/>
          </a:p>
          <a:p>
            <a:r>
              <a:rPr lang="en-US" sz="1200" dirty="0"/>
              <a:t>TABE 9 Math – Level 3</a:t>
            </a:r>
          </a:p>
          <a:p>
            <a:r>
              <a:rPr lang="en-US" sz="1200" dirty="0"/>
              <a:t>TABE 9 Reading – Level 2</a:t>
            </a:r>
          </a:p>
          <a:p>
            <a:r>
              <a:rPr lang="en-US" sz="1200" dirty="0"/>
              <a:t>TABE 9 Language – Level 2</a:t>
            </a:r>
          </a:p>
        </p:txBody>
      </p:sp>
      <p:sp>
        <p:nvSpPr>
          <p:cNvPr id="11" name="TextBox 10">
            <a:extLst>
              <a:ext uri="{FF2B5EF4-FFF2-40B4-BE49-F238E27FC236}">
                <a16:creationId xmlns:a16="http://schemas.microsoft.com/office/drawing/2014/main" id="{B1B27CF4-3754-4BFD-A8BA-A460D3D17A83}"/>
              </a:ext>
            </a:extLst>
          </p:cNvPr>
          <p:cNvSpPr txBox="1"/>
          <p:nvPr/>
        </p:nvSpPr>
        <p:spPr>
          <a:xfrm>
            <a:off x="7516759" y="3361539"/>
            <a:ext cx="1961537" cy="1015663"/>
          </a:xfrm>
          <a:prstGeom prst="rect">
            <a:avLst/>
          </a:prstGeom>
          <a:solidFill>
            <a:schemeClr val="bg1"/>
          </a:solidFill>
          <a:ln>
            <a:solidFill>
              <a:schemeClr val="tx1">
                <a:lumMod val="95000"/>
                <a:lumOff val="5000"/>
              </a:schemeClr>
            </a:solidFill>
          </a:ln>
        </p:spPr>
        <p:txBody>
          <a:bodyPr wrap="square" rtlCol="0">
            <a:spAutoFit/>
          </a:bodyPr>
          <a:lstStyle/>
          <a:p>
            <a:r>
              <a:rPr lang="en-US" sz="1200" dirty="0"/>
              <a:t>Pre-Test Assessments</a:t>
            </a:r>
          </a:p>
          <a:p>
            <a:endParaRPr lang="en-US" sz="1200" dirty="0"/>
          </a:p>
          <a:p>
            <a:r>
              <a:rPr lang="en-US" sz="1200" dirty="0"/>
              <a:t>TABE 9 Math – Level 3</a:t>
            </a:r>
          </a:p>
          <a:p>
            <a:r>
              <a:rPr lang="en-US" sz="1200" dirty="0"/>
              <a:t>TABE 9 Reading – Level 3</a:t>
            </a:r>
          </a:p>
          <a:p>
            <a:r>
              <a:rPr lang="en-US" sz="1200" dirty="0"/>
              <a:t>TABE 9 Language – Level 2</a:t>
            </a:r>
          </a:p>
        </p:txBody>
      </p:sp>
      <p:sp>
        <p:nvSpPr>
          <p:cNvPr id="12" name="TextBox 11">
            <a:extLst>
              <a:ext uri="{FF2B5EF4-FFF2-40B4-BE49-F238E27FC236}">
                <a16:creationId xmlns:a16="http://schemas.microsoft.com/office/drawing/2014/main" id="{ED336F03-9D55-4A39-BD3A-2BB24AFCCFB2}"/>
              </a:ext>
            </a:extLst>
          </p:cNvPr>
          <p:cNvSpPr txBox="1"/>
          <p:nvPr/>
        </p:nvSpPr>
        <p:spPr>
          <a:xfrm>
            <a:off x="491612" y="5068151"/>
            <a:ext cx="11200399" cy="646331"/>
          </a:xfrm>
          <a:prstGeom prst="rect">
            <a:avLst/>
          </a:prstGeom>
          <a:noFill/>
        </p:spPr>
        <p:txBody>
          <a:bodyPr wrap="square" rtlCol="0">
            <a:spAutoFit/>
          </a:bodyPr>
          <a:lstStyle/>
          <a:p>
            <a:pPr algn="ctr"/>
            <a:r>
              <a:rPr lang="en-US" b="1" dirty="0">
                <a:solidFill>
                  <a:srgbClr val="C00000"/>
                </a:solidFill>
              </a:rPr>
              <a:t>Program B, PoP 2 is NOT required to follow the assessment pattern established by Program A, PoP 1, but Program A cannot be credited with a MSG unless Program B does so</a:t>
            </a:r>
          </a:p>
        </p:txBody>
      </p:sp>
      <p:sp>
        <p:nvSpPr>
          <p:cNvPr id="16" name="TextBox 15">
            <a:extLst>
              <a:ext uri="{FF2B5EF4-FFF2-40B4-BE49-F238E27FC236}">
                <a16:creationId xmlns:a16="http://schemas.microsoft.com/office/drawing/2014/main" id="{B588ADF2-53F8-478B-A91F-A99ABAB99E46}"/>
              </a:ext>
            </a:extLst>
          </p:cNvPr>
          <p:cNvSpPr txBox="1"/>
          <p:nvPr/>
        </p:nvSpPr>
        <p:spPr>
          <a:xfrm>
            <a:off x="785029" y="1976284"/>
            <a:ext cx="3118377" cy="383458"/>
          </a:xfrm>
          <a:prstGeom prst="rect">
            <a:avLst/>
          </a:prstGeom>
          <a:noFill/>
        </p:spPr>
        <p:txBody>
          <a:bodyPr wrap="square" rtlCol="0">
            <a:spAutoFit/>
          </a:bodyPr>
          <a:lstStyle/>
          <a:p>
            <a:r>
              <a:rPr lang="en-US" dirty="0"/>
              <a:t>EXAMPLE 2A: </a:t>
            </a:r>
          </a:p>
        </p:txBody>
      </p:sp>
      <p:sp>
        <p:nvSpPr>
          <p:cNvPr id="13" name="TextBox 12">
            <a:extLst>
              <a:ext uri="{FF2B5EF4-FFF2-40B4-BE49-F238E27FC236}">
                <a16:creationId xmlns:a16="http://schemas.microsoft.com/office/drawing/2014/main" id="{EFB3F932-56FC-4DE5-AB02-8A8BEB8D400D}"/>
              </a:ext>
            </a:extLst>
          </p:cNvPr>
          <p:cNvSpPr txBox="1"/>
          <p:nvPr/>
        </p:nvSpPr>
        <p:spPr>
          <a:xfrm>
            <a:off x="2555206" y="3361539"/>
            <a:ext cx="2164277" cy="1015663"/>
          </a:xfrm>
          <a:prstGeom prst="rect">
            <a:avLst/>
          </a:prstGeom>
          <a:solidFill>
            <a:schemeClr val="bg1"/>
          </a:solidFill>
          <a:ln>
            <a:solidFill>
              <a:schemeClr val="tx1">
                <a:lumMod val="95000"/>
                <a:lumOff val="5000"/>
              </a:schemeClr>
            </a:solidFill>
          </a:ln>
        </p:spPr>
        <p:txBody>
          <a:bodyPr wrap="square" rtlCol="0">
            <a:spAutoFit/>
          </a:bodyPr>
          <a:lstStyle/>
          <a:p>
            <a:r>
              <a:rPr lang="en-US" sz="1200" dirty="0"/>
              <a:t>Post-Test Assessments</a:t>
            </a:r>
          </a:p>
          <a:p>
            <a:endParaRPr lang="en-US" sz="1200" dirty="0"/>
          </a:p>
          <a:p>
            <a:r>
              <a:rPr lang="en-US" sz="1200" dirty="0"/>
              <a:t>TABE 10 Math – Level 2</a:t>
            </a:r>
          </a:p>
          <a:p>
            <a:r>
              <a:rPr lang="en-US" sz="1200" b="1" dirty="0">
                <a:solidFill>
                  <a:schemeClr val="accent6">
                    <a:lumMod val="75000"/>
                  </a:schemeClr>
                </a:solidFill>
              </a:rPr>
              <a:t>TABE 10 Reading – Level 2</a:t>
            </a:r>
          </a:p>
          <a:p>
            <a:r>
              <a:rPr lang="en-US" sz="1200" dirty="0"/>
              <a:t>TABE 10 Language – Level 2</a:t>
            </a:r>
          </a:p>
        </p:txBody>
      </p:sp>
      <p:sp>
        <p:nvSpPr>
          <p:cNvPr id="17" name="TextBox 16">
            <a:extLst>
              <a:ext uri="{FF2B5EF4-FFF2-40B4-BE49-F238E27FC236}">
                <a16:creationId xmlns:a16="http://schemas.microsoft.com/office/drawing/2014/main" id="{2ED01F23-631C-4AA1-A270-5DEA10CFB3C9}"/>
              </a:ext>
            </a:extLst>
          </p:cNvPr>
          <p:cNvSpPr txBox="1"/>
          <p:nvPr/>
        </p:nvSpPr>
        <p:spPr>
          <a:xfrm>
            <a:off x="9730474" y="3361538"/>
            <a:ext cx="1961537" cy="1015663"/>
          </a:xfrm>
          <a:prstGeom prst="rect">
            <a:avLst/>
          </a:prstGeom>
          <a:solidFill>
            <a:schemeClr val="bg1"/>
          </a:solidFill>
          <a:ln>
            <a:solidFill>
              <a:schemeClr val="tx1">
                <a:lumMod val="95000"/>
                <a:lumOff val="5000"/>
              </a:schemeClr>
            </a:solidFill>
          </a:ln>
        </p:spPr>
        <p:txBody>
          <a:bodyPr wrap="square" rtlCol="0">
            <a:spAutoFit/>
          </a:bodyPr>
          <a:lstStyle/>
          <a:p>
            <a:r>
              <a:rPr lang="en-US" sz="1200" dirty="0"/>
              <a:t>Post-Test Assessments</a:t>
            </a:r>
          </a:p>
          <a:p>
            <a:endParaRPr lang="en-US" sz="1200" dirty="0"/>
          </a:p>
          <a:p>
            <a:r>
              <a:rPr lang="en-US" sz="1200" dirty="0"/>
              <a:t>TABE 10 Math – Level 3</a:t>
            </a:r>
          </a:p>
          <a:p>
            <a:r>
              <a:rPr lang="en-US" sz="1200" dirty="0"/>
              <a:t>TABE 10 Reading – Level 3</a:t>
            </a:r>
          </a:p>
          <a:p>
            <a:r>
              <a:rPr lang="en-US" sz="1200" dirty="0"/>
              <a:t>TABE 10 Language – Level 3</a:t>
            </a:r>
          </a:p>
        </p:txBody>
      </p:sp>
      <p:sp>
        <p:nvSpPr>
          <p:cNvPr id="15" name="Callout: Left-Right Arrow 14">
            <a:extLst>
              <a:ext uri="{FF2B5EF4-FFF2-40B4-BE49-F238E27FC236}">
                <a16:creationId xmlns:a16="http://schemas.microsoft.com/office/drawing/2014/main" id="{E79451C7-2F20-4634-99B8-9450D08253C4}"/>
              </a:ext>
            </a:extLst>
          </p:cNvPr>
          <p:cNvSpPr/>
          <p:nvPr/>
        </p:nvSpPr>
        <p:spPr>
          <a:xfrm>
            <a:off x="4630993" y="3682180"/>
            <a:ext cx="2959509" cy="948814"/>
          </a:xfrm>
          <a:prstGeom prst="leftRightArrowCallout">
            <a:avLst>
              <a:gd name="adj1" fmla="val 25000"/>
              <a:gd name="adj2" fmla="val 25000"/>
              <a:gd name="adj3" fmla="val 25000"/>
              <a:gd name="adj4" fmla="val 73439"/>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MSG for </a:t>
            </a:r>
            <a:r>
              <a:rPr lang="en-US" dirty="0" err="1"/>
              <a:t>PoP</a:t>
            </a:r>
            <a:r>
              <a:rPr lang="en-US" dirty="0"/>
              <a:t> One is obtained by Reading Level 3, </a:t>
            </a:r>
            <a:r>
              <a:rPr lang="en-US" dirty="0" err="1"/>
              <a:t>PoP</a:t>
            </a:r>
            <a:r>
              <a:rPr lang="en-US" dirty="0"/>
              <a:t> Two</a:t>
            </a:r>
          </a:p>
        </p:txBody>
      </p:sp>
      <p:sp>
        <p:nvSpPr>
          <p:cNvPr id="18" name="Rectangle 17">
            <a:extLst>
              <a:ext uri="{FF2B5EF4-FFF2-40B4-BE49-F238E27FC236}">
                <a16:creationId xmlns:a16="http://schemas.microsoft.com/office/drawing/2014/main" id="{FCBED051-C157-4F46-8AE0-B6AE69025E63}"/>
              </a:ext>
            </a:extLst>
          </p:cNvPr>
          <p:cNvSpPr/>
          <p:nvPr/>
        </p:nvSpPr>
        <p:spPr>
          <a:xfrm>
            <a:off x="8433752" y="4500708"/>
            <a:ext cx="2284995" cy="2287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MSG </a:t>
            </a:r>
            <a:r>
              <a:rPr lang="en-US" dirty="0" err="1"/>
              <a:t>PoP</a:t>
            </a:r>
            <a:r>
              <a:rPr lang="en-US" dirty="0"/>
              <a:t> 2, Language</a:t>
            </a:r>
          </a:p>
        </p:txBody>
      </p:sp>
    </p:spTree>
    <p:extLst>
      <p:ext uri="{BB962C8B-B14F-4D97-AF65-F5344CB8AC3E}">
        <p14:creationId xmlns:p14="http://schemas.microsoft.com/office/powerpoint/2010/main" val="303221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FCAF76-4EA3-4E9F-86E0-DC24F8289C61}"/>
              </a:ext>
            </a:extLst>
          </p:cNvPr>
          <p:cNvSpPr txBox="1"/>
          <p:nvPr/>
        </p:nvSpPr>
        <p:spPr>
          <a:xfrm>
            <a:off x="491611" y="886993"/>
            <a:ext cx="11169345" cy="461665"/>
          </a:xfrm>
          <a:prstGeom prst="rect">
            <a:avLst/>
          </a:prstGeom>
          <a:noFill/>
        </p:spPr>
        <p:txBody>
          <a:bodyPr wrap="square" rtlCol="0">
            <a:spAutoFit/>
          </a:bodyPr>
          <a:lstStyle/>
          <a:p>
            <a:pPr algn="ctr"/>
            <a:r>
              <a:rPr lang="en-US" sz="2400" b="1" dirty="0">
                <a:solidFill>
                  <a:schemeClr val="bg1"/>
                </a:solidFill>
              </a:rPr>
              <a:t>Generating a Measurable Skills Gain by EFL</a:t>
            </a:r>
          </a:p>
        </p:txBody>
      </p:sp>
      <p:sp>
        <p:nvSpPr>
          <p:cNvPr id="8" name="Rectangle 7">
            <a:extLst>
              <a:ext uri="{FF2B5EF4-FFF2-40B4-BE49-F238E27FC236}">
                <a16:creationId xmlns:a16="http://schemas.microsoft.com/office/drawing/2014/main" id="{A13F7F52-9512-4C94-B33E-DD0CDAB4700B}"/>
              </a:ext>
            </a:extLst>
          </p:cNvPr>
          <p:cNvSpPr/>
          <p:nvPr/>
        </p:nvSpPr>
        <p:spPr>
          <a:xfrm>
            <a:off x="785029" y="2545277"/>
            <a:ext cx="3196222" cy="954763"/>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accent6">
                    <a:lumMod val="75000"/>
                  </a:schemeClr>
                </a:solidFill>
              </a:rPr>
              <a:t>POP ONE</a:t>
            </a:r>
          </a:p>
          <a:p>
            <a:pPr algn="ctr"/>
            <a:r>
              <a:rPr lang="en-US" sz="1100" b="1" dirty="0">
                <a:solidFill>
                  <a:schemeClr val="accent6">
                    <a:lumMod val="75000"/>
                  </a:schemeClr>
                </a:solidFill>
              </a:rPr>
              <a:t>PROGRAM A:</a:t>
            </a:r>
          </a:p>
          <a:p>
            <a:pPr algn="ctr"/>
            <a:r>
              <a:rPr lang="en-US" sz="1100" b="1" dirty="0">
                <a:solidFill>
                  <a:schemeClr val="accent6">
                    <a:lumMod val="75000"/>
                  </a:schemeClr>
                </a:solidFill>
              </a:rPr>
              <a:t>July 1 – September 17</a:t>
            </a:r>
          </a:p>
        </p:txBody>
      </p:sp>
      <p:sp>
        <p:nvSpPr>
          <p:cNvPr id="9" name="Rectangle 8">
            <a:extLst>
              <a:ext uri="{FF2B5EF4-FFF2-40B4-BE49-F238E27FC236}">
                <a16:creationId xmlns:a16="http://schemas.microsoft.com/office/drawing/2014/main" id="{E911D546-0560-490A-A626-03283307B497}"/>
              </a:ext>
            </a:extLst>
          </p:cNvPr>
          <p:cNvSpPr/>
          <p:nvPr/>
        </p:nvSpPr>
        <p:spPr>
          <a:xfrm>
            <a:off x="7688826" y="2545277"/>
            <a:ext cx="3774849" cy="954763"/>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POP TWO</a:t>
            </a:r>
          </a:p>
          <a:p>
            <a:pPr algn="ctr"/>
            <a:r>
              <a:rPr lang="en-US" sz="1100" b="1" dirty="0"/>
              <a:t>Program B: </a:t>
            </a:r>
          </a:p>
          <a:p>
            <a:pPr algn="ctr"/>
            <a:r>
              <a:rPr lang="en-US" sz="1100" b="1" dirty="0"/>
              <a:t>March 15 - </a:t>
            </a:r>
          </a:p>
        </p:txBody>
      </p:sp>
      <p:sp>
        <p:nvSpPr>
          <p:cNvPr id="7" name="TextBox 6">
            <a:extLst>
              <a:ext uri="{FF2B5EF4-FFF2-40B4-BE49-F238E27FC236}">
                <a16:creationId xmlns:a16="http://schemas.microsoft.com/office/drawing/2014/main" id="{AFFD405C-27E0-40C8-AEDC-17A6D838CCFB}"/>
              </a:ext>
            </a:extLst>
          </p:cNvPr>
          <p:cNvSpPr txBox="1"/>
          <p:nvPr/>
        </p:nvSpPr>
        <p:spPr>
          <a:xfrm>
            <a:off x="491612" y="3361540"/>
            <a:ext cx="1891528" cy="830997"/>
          </a:xfrm>
          <a:prstGeom prst="rect">
            <a:avLst/>
          </a:prstGeom>
          <a:solidFill>
            <a:schemeClr val="bg1"/>
          </a:solidFill>
          <a:ln>
            <a:solidFill>
              <a:schemeClr val="tx1">
                <a:lumMod val="95000"/>
                <a:lumOff val="5000"/>
              </a:schemeClr>
            </a:solidFill>
          </a:ln>
        </p:spPr>
        <p:txBody>
          <a:bodyPr wrap="square" rtlCol="0">
            <a:spAutoFit/>
          </a:bodyPr>
          <a:lstStyle/>
          <a:p>
            <a:r>
              <a:rPr lang="en-US" sz="1200" dirty="0"/>
              <a:t>Pre-Test Assessments</a:t>
            </a:r>
          </a:p>
          <a:p>
            <a:endParaRPr lang="en-US" sz="1200" dirty="0"/>
          </a:p>
          <a:p>
            <a:r>
              <a:rPr lang="en-US" sz="1200" dirty="0"/>
              <a:t>TABE 9 Math – Level 3</a:t>
            </a:r>
          </a:p>
          <a:p>
            <a:r>
              <a:rPr lang="en-US" sz="1200" dirty="0"/>
              <a:t>TABE 9 Reading – Level 2</a:t>
            </a:r>
          </a:p>
        </p:txBody>
      </p:sp>
      <p:sp>
        <p:nvSpPr>
          <p:cNvPr id="11" name="TextBox 10">
            <a:extLst>
              <a:ext uri="{FF2B5EF4-FFF2-40B4-BE49-F238E27FC236}">
                <a16:creationId xmlns:a16="http://schemas.microsoft.com/office/drawing/2014/main" id="{B1B27CF4-3754-4BFD-A8BA-A460D3D17A83}"/>
              </a:ext>
            </a:extLst>
          </p:cNvPr>
          <p:cNvSpPr txBox="1"/>
          <p:nvPr/>
        </p:nvSpPr>
        <p:spPr>
          <a:xfrm>
            <a:off x="7516759" y="3361539"/>
            <a:ext cx="1961537" cy="1015663"/>
          </a:xfrm>
          <a:prstGeom prst="rect">
            <a:avLst/>
          </a:prstGeom>
          <a:solidFill>
            <a:schemeClr val="bg1"/>
          </a:solidFill>
          <a:ln>
            <a:solidFill>
              <a:schemeClr val="tx1">
                <a:lumMod val="95000"/>
                <a:lumOff val="5000"/>
              </a:schemeClr>
            </a:solidFill>
          </a:ln>
        </p:spPr>
        <p:txBody>
          <a:bodyPr wrap="square" rtlCol="0">
            <a:spAutoFit/>
          </a:bodyPr>
          <a:lstStyle/>
          <a:p>
            <a:r>
              <a:rPr lang="en-US" sz="1200" dirty="0"/>
              <a:t>Pre-Test Assessments</a:t>
            </a:r>
          </a:p>
          <a:p>
            <a:endParaRPr lang="en-US" sz="1200" dirty="0"/>
          </a:p>
          <a:p>
            <a:r>
              <a:rPr lang="en-US" sz="1200" dirty="0"/>
              <a:t>TABE 10 Math – Level 3</a:t>
            </a:r>
          </a:p>
          <a:p>
            <a:r>
              <a:rPr lang="en-US" sz="1200" dirty="0"/>
              <a:t>TABE 10 Reading – Level 2</a:t>
            </a:r>
          </a:p>
          <a:p>
            <a:r>
              <a:rPr lang="en-US" sz="1200" dirty="0"/>
              <a:t>TABE 10 Language – Level 2</a:t>
            </a:r>
          </a:p>
        </p:txBody>
      </p:sp>
      <p:sp>
        <p:nvSpPr>
          <p:cNvPr id="12" name="TextBox 11">
            <a:extLst>
              <a:ext uri="{FF2B5EF4-FFF2-40B4-BE49-F238E27FC236}">
                <a16:creationId xmlns:a16="http://schemas.microsoft.com/office/drawing/2014/main" id="{ED336F03-9D55-4A39-BD3A-2BB24AFCCFB2}"/>
              </a:ext>
            </a:extLst>
          </p:cNvPr>
          <p:cNvSpPr txBox="1"/>
          <p:nvPr/>
        </p:nvSpPr>
        <p:spPr>
          <a:xfrm>
            <a:off x="1221860" y="4547135"/>
            <a:ext cx="7275667" cy="923330"/>
          </a:xfrm>
          <a:prstGeom prst="rect">
            <a:avLst/>
          </a:prstGeom>
          <a:noFill/>
        </p:spPr>
        <p:txBody>
          <a:bodyPr wrap="square" rtlCol="0">
            <a:spAutoFit/>
          </a:bodyPr>
          <a:lstStyle/>
          <a:p>
            <a:pPr algn="ctr"/>
            <a:r>
              <a:rPr lang="en-US" b="1" dirty="0">
                <a:solidFill>
                  <a:srgbClr val="C00000"/>
                </a:solidFill>
              </a:rPr>
              <a:t>Program B, PoP 2 is not obligated to follow the testing regimen established by Program A, PoP 1 but Program A cannot be credited with a MSG unless Program B does so</a:t>
            </a:r>
          </a:p>
        </p:txBody>
      </p:sp>
      <p:sp>
        <p:nvSpPr>
          <p:cNvPr id="16" name="TextBox 15">
            <a:extLst>
              <a:ext uri="{FF2B5EF4-FFF2-40B4-BE49-F238E27FC236}">
                <a16:creationId xmlns:a16="http://schemas.microsoft.com/office/drawing/2014/main" id="{B588ADF2-53F8-478B-A91F-A99ABAB99E46}"/>
              </a:ext>
            </a:extLst>
          </p:cNvPr>
          <p:cNvSpPr txBox="1"/>
          <p:nvPr/>
        </p:nvSpPr>
        <p:spPr>
          <a:xfrm>
            <a:off x="785029" y="1976284"/>
            <a:ext cx="3118377" cy="383458"/>
          </a:xfrm>
          <a:prstGeom prst="rect">
            <a:avLst/>
          </a:prstGeom>
          <a:noFill/>
        </p:spPr>
        <p:txBody>
          <a:bodyPr wrap="square" rtlCol="0">
            <a:spAutoFit/>
          </a:bodyPr>
          <a:lstStyle/>
          <a:p>
            <a:r>
              <a:rPr lang="en-US" dirty="0"/>
              <a:t>EXAMPLE 4: </a:t>
            </a:r>
          </a:p>
        </p:txBody>
      </p:sp>
      <p:sp>
        <p:nvSpPr>
          <p:cNvPr id="4" name="Callout: Left Arrow 3">
            <a:extLst>
              <a:ext uri="{FF2B5EF4-FFF2-40B4-BE49-F238E27FC236}">
                <a16:creationId xmlns:a16="http://schemas.microsoft.com/office/drawing/2014/main" id="{5A3AFDD2-FE34-44D9-B5EB-9DDD8CE26439}"/>
              </a:ext>
            </a:extLst>
          </p:cNvPr>
          <p:cNvSpPr/>
          <p:nvPr/>
        </p:nvSpPr>
        <p:spPr>
          <a:xfrm>
            <a:off x="3048000" y="3361410"/>
            <a:ext cx="2015613" cy="1014244"/>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No MSG from second PoP</a:t>
            </a:r>
            <a:endParaRPr lang="en-US" dirty="0"/>
          </a:p>
        </p:txBody>
      </p:sp>
      <p:sp>
        <p:nvSpPr>
          <p:cNvPr id="13" name="TextBox 12">
            <a:extLst>
              <a:ext uri="{FF2B5EF4-FFF2-40B4-BE49-F238E27FC236}">
                <a16:creationId xmlns:a16="http://schemas.microsoft.com/office/drawing/2014/main" id="{5E592955-7BCA-4686-8332-A65A813CA52B}"/>
              </a:ext>
            </a:extLst>
          </p:cNvPr>
          <p:cNvSpPr txBox="1"/>
          <p:nvPr/>
        </p:nvSpPr>
        <p:spPr>
          <a:xfrm>
            <a:off x="9898625" y="3370147"/>
            <a:ext cx="1961537" cy="1015663"/>
          </a:xfrm>
          <a:prstGeom prst="rect">
            <a:avLst/>
          </a:prstGeom>
          <a:solidFill>
            <a:schemeClr val="bg1"/>
          </a:solidFill>
          <a:ln>
            <a:solidFill>
              <a:schemeClr val="tx1">
                <a:lumMod val="95000"/>
                <a:lumOff val="5000"/>
              </a:schemeClr>
            </a:solidFill>
          </a:ln>
        </p:spPr>
        <p:txBody>
          <a:bodyPr wrap="square" rtlCol="0">
            <a:spAutoFit/>
          </a:bodyPr>
          <a:lstStyle/>
          <a:p>
            <a:r>
              <a:rPr lang="en-US" sz="1200" dirty="0"/>
              <a:t>Post-Test Assessments</a:t>
            </a:r>
          </a:p>
          <a:p>
            <a:endParaRPr lang="en-US" sz="1200" dirty="0"/>
          </a:p>
          <a:p>
            <a:r>
              <a:rPr lang="en-US" sz="1200" dirty="0"/>
              <a:t>TABE 9 Math – Level 3</a:t>
            </a:r>
          </a:p>
          <a:p>
            <a:r>
              <a:rPr lang="en-US" sz="1200" dirty="0"/>
              <a:t>TABE 9 Reading – Level 2</a:t>
            </a:r>
          </a:p>
          <a:p>
            <a:r>
              <a:rPr lang="en-US" sz="1200" dirty="0"/>
              <a:t>TABE 9Language – Level 3</a:t>
            </a:r>
          </a:p>
        </p:txBody>
      </p:sp>
      <p:sp>
        <p:nvSpPr>
          <p:cNvPr id="6" name="Callout: Up Arrow 5">
            <a:extLst>
              <a:ext uri="{FF2B5EF4-FFF2-40B4-BE49-F238E27FC236}">
                <a16:creationId xmlns:a16="http://schemas.microsoft.com/office/drawing/2014/main" id="{537D3DE9-4D17-4A7D-8EC1-457C5A21FDFF}"/>
              </a:ext>
            </a:extLst>
          </p:cNvPr>
          <p:cNvSpPr/>
          <p:nvPr/>
        </p:nvSpPr>
        <p:spPr>
          <a:xfrm>
            <a:off x="9898625" y="4501838"/>
            <a:ext cx="1890252" cy="984562"/>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MSG in </a:t>
            </a:r>
            <a:r>
              <a:rPr lang="en-US" dirty="0" err="1"/>
              <a:t>PoP</a:t>
            </a:r>
            <a:r>
              <a:rPr lang="en-US" dirty="0"/>
              <a:t> Two in Language</a:t>
            </a:r>
          </a:p>
        </p:txBody>
      </p:sp>
      <p:sp>
        <p:nvSpPr>
          <p:cNvPr id="17" name="TextBox 16">
            <a:extLst>
              <a:ext uri="{FF2B5EF4-FFF2-40B4-BE49-F238E27FC236}">
                <a16:creationId xmlns:a16="http://schemas.microsoft.com/office/drawing/2014/main" id="{393A3AB4-0BBC-402F-8C91-1B28D71C6ADA}"/>
              </a:ext>
            </a:extLst>
          </p:cNvPr>
          <p:cNvSpPr txBox="1"/>
          <p:nvPr/>
        </p:nvSpPr>
        <p:spPr>
          <a:xfrm>
            <a:off x="915108" y="5563319"/>
            <a:ext cx="10322350" cy="923330"/>
          </a:xfrm>
          <a:prstGeom prst="rect">
            <a:avLst/>
          </a:prstGeom>
          <a:noFill/>
        </p:spPr>
        <p:txBody>
          <a:bodyPr wrap="square" rtlCol="0">
            <a:spAutoFit/>
          </a:bodyPr>
          <a:lstStyle/>
          <a:p>
            <a:r>
              <a:rPr lang="en-US" b="1" dirty="0">
                <a:solidFill>
                  <a:schemeClr val="accent6"/>
                </a:solidFill>
              </a:rPr>
              <a:t>QUESTIONS:  </a:t>
            </a:r>
          </a:p>
          <a:p>
            <a:r>
              <a:rPr lang="en-US" b="1" dirty="0">
                <a:solidFill>
                  <a:schemeClr val="accent6"/>
                </a:solidFill>
              </a:rPr>
              <a:t>What is the student’s Entering EFL?   (Level 2)</a:t>
            </a:r>
          </a:p>
          <a:p>
            <a:r>
              <a:rPr lang="en-US" b="1" dirty="0">
                <a:solidFill>
                  <a:schemeClr val="accent6"/>
                </a:solidFill>
              </a:rPr>
              <a:t>Does Program One show a MSG on Table 4? (No)</a:t>
            </a:r>
          </a:p>
        </p:txBody>
      </p:sp>
    </p:spTree>
    <p:extLst>
      <p:ext uri="{BB962C8B-B14F-4D97-AF65-F5344CB8AC3E}">
        <p14:creationId xmlns:p14="http://schemas.microsoft.com/office/powerpoint/2010/main" val="36064707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FCAF76-4EA3-4E9F-86E0-DC24F8289C61}"/>
              </a:ext>
            </a:extLst>
          </p:cNvPr>
          <p:cNvSpPr txBox="1"/>
          <p:nvPr/>
        </p:nvSpPr>
        <p:spPr>
          <a:xfrm>
            <a:off x="491611" y="886993"/>
            <a:ext cx="11122212" cy="461665"/>
          </a:xfrm>
          <a:prstGeom prst="rect">
            <a:avLst/>
          </a:prstGeom>
          <a:noFill/>
        </p:spPr>
        <p:txBody>
          <a:bodyPr wrap="square" rtlCol="0">
            <a:spAutoFit/>
          </a:bodyPr>
          <a:lstStyle/>
          <a:p>
            <a:pPr algn="ctr"/>
            <a:r>
              <a:rPr lang="en-US" sz="2400" b="1" dirty="0">
                <a:solidFill>
                  <a:schemeClr val="bg1"/>
                </a:solidFill>
              </a:rPr>
              <a:t>Generating a Measurable Skills Gain by EFL</a:t>
            </a:r>
          </a:p>
        </p:txBody>
      </p:sp>
      <p:sp>
        <p:nvSpPr>
          <p:cNvPr id="8" name="Rectangle 7">
            <a:extLst>
              <a:ext uri="{FF2B5EF4-FFF2-40B4-BE49-F238E27FC236}">
                <a16:creationId xmlns:a16="http://schemas.microsoft.com/office/drawing/2014/main" id="{A13F7F52-9512-4C94-B33E-DD0CDAB4700B}"/>
              </a:ext>
            </a:extLst>
          </p:cNvPr>
          <p:cNvSpPr/>
          <p:nvPr/>
        </p:nvSpPr>
        <p:spPr>
          <a:xfrm>
            <a:off x="746106" y="2538683"/>
            <a:ext cx="3196222" cy="954763"/>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accent6">
                    <a:lumMod val="75000"/>
                  </a:schemeClr>
                </a:solidFill>
              </a:rPr>
              <a:t>POP ONE 18-19</a:t>
            </a:r>
          </a:p>
          <a:p>
            <a:pPr algn="ctr"/>
            <a:r>
              <a:rPr lang="en-US" sz="1100" b="1" dirty="0">
                <a:solidFill>
                  <a:schemeClr val="accent6">
                    <a:lumMod val="75000"/>
                  </a:schemeClr>
                </a:solidFill>
              </a:rPr>
              <a:t>PROGRAM A:</a:t>
            </a:r>
          </a:p>
          <a:p>
            <a:pPr algn="ctr"/>
            <a:r>
              <a:rPr lang="en-US" sz="1100" b="1" dirty="0">
                <a:solidFill>
                  <a:schemeClr val="accent6">
                    <a:lumMod val="75000"/>
                  </a:schemeClr>
                </a:solidFill>
              </a:rPr>
              <a:t>July 1 – June 20</a:t>
            </a:r>
          </a:p>
        </p:txBody>
      </p:sp>
      <p:sp>
        <p:nvSpPr>
          <p:cNvPr id="9" name="Rectangle 8">
            <a:extLst>
              <a:ext uri="{FF2B5EF4-FFF2-40B4-BE49-F238E27FC236}">
                <a16:creationId xmlns:a16="http://schemas.microsoft.com/office/drawing/2014/main" id="{E911D546-0560-490A-A626-03283307B497}"/>
              </a:ext>
            </a:extLst>
          </p:cNvPr>
          <p:cNvSpPr/>
          <p:nvPr/>
        </p:nvSpPr>
        <p:spPr>
          <a:xfrm>
            <a:off x="7688826" y="2545277"/>
            <a:ext cx="3774849" cy="954763"/>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POP ONE 19-20</a:t>
            </a:r>
          </a:p>
          <a:p>
            <a:pPr algn="ctr"/>
            <a:r>
              <a:rPr lang="en-US" sz="1100" b="1" dirty="0"/>
              <a:t>Program B: </a:t>
            </a:r>
          </a:p>
          <a:p>
            <a:pPr algn="ctr"/>
            <a:r>
              <a:rPr lang="en-US" sz="1100" b="1" dirty="0"/>
              <a:t>September 18 -</a:t>
            </a:r>
          </a:p>
        </p:txBody>
      </p:sp>
      <p:sp>
        <p:nvSpPr>
          <p:cNvPr id="7" name="TextBox 6">
            <a:extLst>
              <a:ext uri="{FF2B5EF4-FFF2-40B4-BE49-F238E27FC236}">
                <a16:creationId xmlns:a16="http://schemas.microsoft.com/office/drawing/2014/main" id="{AFFD405C-27E0-40C8-AEDC-17A6D838CCFB}"/>
              </a:ext>
            </a:extLst>
          </p:cNvPr>
          <p:cNvSpPr txBox="1"/>
          <p:nvPr/>
        </p:nvSpPr>
        <p:spPr>
          <a:xfrm>
            <a:off x="491612" y="3361540"/>
            <a:ext cx="1891528" cy="1015663"/>
          </a:xfrm>
          <a:prstGeom prst="rect">
            <a:avLst/>
          </a:prstGeom>
          <a:solidFill>
            <a:schemeClr val="bg1"/>
          </a:solidFill>
          <a:ln>
            <a:solidFill>
              <a:schemeClr val="tx1">
                <a:lumMod val="95000"/>
                <a:lumOff val="5000"/>
              </a:schemeClr>
            </a:solidFill>
          </a:ln>
        </p:spPr>
        <p:txBody>
          <a:bodyPr wrap="square" rtlCol="0">
            <a:spAutoFit/>
          </a:bodyPr>
          <a:lstStyle/>
          <a:p>
            <a:r>
              <a:rPr lang="en-US" sz="1200" dirty="0"/>
              <a:t>Pre-Test Assessments</a:t>
            </a:r>
          </a:p>
          <a:p>
            <a:endParaRPr lang="en-US" sz="1200" dirty="0"/>
          </a:p>
          <a:p>
            <a:r>
              <a:rPr lang="en-US" sz="1200" dirty="0"/>
              <a:t>TABE 9 Math – Level 3</a:t>
            </a:r>
          </a:p>
          <a:p>
            <a:r>
              <a:rPr lang="en-US" sz="1200" dirty="0"/>
              <a:t>TABE 9 Reading – Level 2</a:t>
            </a:r>
          </a:p>
          <a:p>
            <a:r>
              <a:rPr lang="en-US" sz="1200" dirty="0"/>
              <a:t>TABE 9 Language – Level 2</a:t>
            </a:r>
          </a:p>
        </p:txBody>
      </p:sp>
      <p:sp>
        <p:nvSpPr>
          <p:cNvPr id="11" name="TextBox 10">
            <a:extLst>
              <a:ext uri="{FF2B5EF4-FFF2-40B4-BE49-F238E27FC236}">
                <a16:creationId xmlns:a16="http://schemas.microsoft.com/office/drawing/2014/main" id="{B1B27CF4-3754-4BFD-A8BA-A460D3D17A83}"/>
              </a:ext>
            </a:extLst>
          </p:cNvPr>
          <p:cNvSpPr txBox="1"/>
          <p:nvPr/>
        </p:nvSpPr>
        <p:spPr>
          <a:xfrm>
            <a:off x="7516759" y="3361539"/>
            <a:ext cx="1961537" cy="1015663"/>
          </a:xfrm>
          <a:prstGeom prst="rect">
            <a:avLst/>
          </a:prstGeom>
          <a:solidFill>
            <a:schemeClr val="bg1"/>
          </a:solidFill>
          <a:ln>
            <a:solidFill>
              <a:schemeClr val="tx1">
                <a:lumMod val="95000"/>
                <a:lumOff val="5000"/>
              </a:schemeClr>
            </a:solidFill>
          </a:ln>
        </p:spPr>
        <p:txBody>
          <a:bodyPr wrap="square" rtlCol="0">
            <a:spAutoFit/>
          </a:bodyPr>
          <a:lstStyle/>
          <a:p>
            <a:r>
              <a:rPr lang="en-US" sz="1200" dirty="0"/>
              <a:t>Pre-Test Assessments</a:t>
            </a:r>
          </a:p>
          <a:p>
            <a:endParaRPr lang="en-US" sz="1200" dirty="0"/>
          </a:p>
          <a:p>
            <a:r>
              <a:rPr lang="en-US" sz="1200" dirty="0"/>
              <a:t>TABE 9 Math – Level 3</a:t>
            </a:r>
          </a:p>
          <a:p>
            <a:r>
              <a:rPr lang="en-US" sz="1200" dirty="0"/>
              <a:t>TABE 9 Reading – Level 3</a:t>
            </a:r>
          </a:p>
          <a:p>
            <a:r>
              <a:rPr lang="en-US" sz="1200" dirty="0"/>
              <a:t>TABE 9 Language – Level 2</a:t>
            </a:r>
          </a:p>
        </p:txBody>
      </p:sp>
      <p:sp>
        <p:nvSpPr>
          <p:cNvPr id="12" name="TextBox 11">
            <a:extLst>
              <a:ext uri="{FF2B5EF4-FFF2-40B4-BE49-F238E27FC236}">
                <a16:creationId xmlns:a16="http://schemas.microsoft.com/office/drawing/2014/main" id="{ED336F03-9D55-4A39-BD3A-2BB24AFCCFB2}"/>
              </a:ext>
            </a:extLst>
          </p:cNvPr>
          <p:cNvSpPr txBox="1"/>
          <p:nvPr/>
        </p:nvSpPr>
        <p:spPr>
          <a:xfrm>
            <a:off x="765668" y="5647841"/>
            <a:ext cx="9851921" cy="923330"/>
          </a:xfrm>
          <a:prstGeom prst="rect">
            <a:avLst/>
          </a:prstGeom>
          <a:noFill/>
        </p:spPr>
        <p:txBody>
          <a:bodyPr wrap="square" rtlCol="0">
            <a:spAutoFit/>
          </a:bodyPr>
          <a:lstStyle/>
          <a:p>
            <a:r>
              <a:rPr lang="en-US" b="1" dirty="0">
                <a:solidFill>
                  <a:schemeClr val="accent6"/>
                </a:solidFill>
              </a:rPr>
              <a:t>QUESTIONS:  </a:t>
            </a:r>
          </a:p>
          <a:p>
            <a:r>
              <a:rPr lang="en-US" b="1" dirty="0">
                <a:solidFill>
                  <a:schemeClr val="accent6"/>
                </a:solidFill>
              </a:rPr>
              <a:t>Is PoP One 19-20 required to follow testing routine from 18-19?  (No)</a:t>
            </a:r>
          </a:p>
          <a:p>
            <a:r>
              <a:rPr lang="en-US" b="1" dirty="0">
                <a:solidFill>
                  <a:schemeClr val="accent6"/>
                </a:solidFill>
              </a:rPr>
              <a:t>What is the student’s Entering EFL in 18-19?  In 19-20?  (Level 2, Level 2)</a:t>
            </a:r>
          </a:p>
        </p:txBody>
      </p:sp>
      <p:sp>
        <p:nvSpPr>
          <p:cNvPr id="16" name="TextBox 15">
            <a:extLst>
              <a:ext uri="{FF2B5EF4-FFF2-40B4-BE49-F238E27FC236}">
                <a16:creationId xmlns:a16="http://schemas.microsoft.com/office/drawing/2014/main" id="{B588ADF2-53F8-478B-A91F-A99ABAB99E46}"/>
              </a:ext>
            </a:extLst>
          </p:cNvPr>
          <p:cNvSpPr txBox="1"/>
          <p:nvPr/>
        </p:nvSpPr>
        <p:spPr>
          <a:xfrm>
            <a:off x="785029" y="1976284"/>
            <a:ext cx="3118377" cy="383458"/>
          </a:xfrm>
          <a:prstGeom prst="rect">
            <a:avLst/>
          </a:prstGeom>
          <a:noFill/>
        </p:spPr>
        <p:txBody>
          <a:bodyPr wrap="square" rtlCol="0">
            <a:spAutoFit/>
          </a:bodyPr>
          <a:lstStyle/>
          <a:p>
            <a:r>
              <a:rPr lang="en-US" dirty="0"/>
              <a:t>EXAMPLE 2B: </a:t>
            </a:r>
          </a:p>
        </p:txBody>
      </p:sp>
      <p:sp>
        <p:nvSpPr>
          <p:cNvPr id="13" name="TextBox 12">
            <a:extLst>
              <a:ext uri="{FF2B5EF4-FFF2-40B4-BE49-F238E27FC236}">
                <a16:creationId xmlns:a16="http://schemas.microsoft.com/office/drawing/2014/main" id="{EFB3F932-56FC-4DE5-AB02-8A8BEB8D400D}"/>
              </a:ext>
            </a:extLst>
          </p:cNvPr>
          <p:cNvSpPr txBox="1"/>
          <p:nvPr/>
        </p:nvSpPr>
        <p:spPr>
          <a:xfrm>
            <a:off x="2555207" y="3361539"/>
            <a:ext cx="2012878" cy="1015663"/>
          </a:xfrm>
          <a:prstGeom prst="rect">
            <a:avLst/>
          </a:prstGeom>
          <a:solidFill>
            <a:schemeClr val="bg1"/>
          </a:solidFill>
          <a:ln>
            <a:solidFill>
              <a:schemeClr val="tx1">
                <a:lumMod val="95000"/>
                <a:lumOff val="5000"/>
              </a:schemeClr>
            </a:solidFill>
          </a:ln>
        </p:spPr>
        <p:txBody>
          <a:bodyPr wrap="square" rtlCol="0">
            <a:spAutoFit/>
          </a:bodyPr>
          <a:lstStyle/>
          <a:p>
            <a:r>
              <a:rPr lang="en-US" sz="1200" dirty="0"/>
              <a:t>Post-Test Assessments</a:t>
            </a:r>
          </a:p>
          <a:p>
            <a:endParaRPr lang="en-US" sz="1200" dirty="0"/>
          </a:p>
          <a:p>
            <a:r>
              <a:rPr lang="en-US" sz="1200" dirty="0"/>
              <a:t>TABE 10 Math – Level 2</a:t>
            </a:r>
          </a:p>
          <a:p>
            <a:r>
              <a:rPr lang="en-US" sz="1200" dirty="0"/>
              <a:t>TABE 10 Reading – Level 2</a:t>
            </a:r>
          </a:p>
          <a:p>
            <a:r>
              <a:rPr lang="en-US" sz="1200" dirty="0"/>
              <a:t>TABE 10 Language – Level 2</a:t>
            </a:r>
          </a:p>
        </p:txBody>
      </p:sp>
      <p:sp>
        <p:nvSpPr>
          <p:cNvPr id="4" name="Rectangle 3">
            <a:extLst>
              <a:ext uri="{FF2B5EF4-FFF2-40B4-BE49-F238E27FC236}">
                <a16:creationId xmlns:a16="http://schemas.microsoft.com/office/drawing/2014/main" id="{CA3EA1A4-1CDD-45BB-BD0A-C1C02CE8ED29}"/>
              </a:ext>
            </a:extLst>
          </p:cNvPr>
          <p:cNvSpPr/>
          <p:nvPr/>
        </p:nvSpPr>
        <p:spPr>
          <a:xfrm>
            <a:off x="5919593" y="1942598"/>
            <a:ext cx="270588" cy="385354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Fiscal</a:t>
            </a:r>
          </a:p>
          <a:p>
            <a:pPr algn="ctr"/>
            <a:endParaRPr lang="en-US" dirty="0"/>
          </a:p>
          <a:p>
            <a:pPr algn="ctr"/>
            <a:r>
              <a:rPr lang="en-US" dirty="0"/>
              <a:t>Year</a:t>
            </a:r>
          </a:p>
        </p:txBody>
      </p:sp>
    </p:spTree>
    <p:extLst>
      <p:ext uri="{BB962C8B-B14F-4D97-AF65-F5344CB8AC3E}">
        <p14:creationId xmlns:p14="http://schemas.microsoft.com/office/powerpoint/2010/main" val="23262845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4</a:t>
            </a:r>
          </a:p>
        </p:txBody>
      </p:sp>
      <p:sp>
        <p:nvSpPr>
          <p:cNvPr id="3" name="TextBox 2">
            <a:extLst>
              <a:ext uri="{FF2B5EF4-FFF2-40B4-BE49-F238E27FC236}">
                <a16:creationId xmlns:a16="http://schemas.microsoft.com/office/drawing/2014/main" id="{A0FCAF76-4EA3-4E9F-86E0-DC24F8289C61}"/>
              </a:ext>
            </a:extLst>
          </p:cNvPr>
          <p:cNvSpPr txBox="1"/>
          <p:nvPr/>
        </p:nvSpPr>
        <p:spPr>
          <a:xfrm>
            <a:off x="2383140" y="886993"/>
            <a:ext cx="8658486" cy="830997"/>
          </a:xfrm>
          <a:prstGeom prst="rect">
            <a:avLst/>
          </a:prstGeom>
          <a:noFill/>
        </p:spPr>
        <p:txBody>
          <a:bodyPr wrap="square" rtlCol="0">
            <a:spAutoFit/>
          </a:bodyPr>
          <a:lstStyle/>
          <a:p>
            <a:pPr algn="ctr"/>
            <a:r>
              <a:rPr lang="en-US" sz="2400" b="1" dirty="0">
                <a:solidFill>
                  <a:schemeClr val="bg1"/>
                </a:solidFill>
              </a:rPr>
              <a:t>Generating a Measurable Skills Gain by EFL</a:t>
            </a:r>
          </a:p>
          <a:p>
            <a:pPr algn="ctr"/>
            <a:r>
              <a:rPr lang="en-US" sz="2400" b="1" dirty="0">
                <a:solidFill>
                  <a:schemeClr val="bg1"/>
                </a:solidFill>
              </a:rPr>
              <a:t>2017-18 Forward</a:t>
            </a:r>
          </a:p>
        </p:txBody>
      </p:sp>
      <p:sp>
        <p:nvSpPr>
          <p:cNvPr id="8" name="Rectangle 7">
            <a:extLst>
              <a:ext uri="{FF2B5EF4-FFF2-40B4-BE49-F238E27FC236}">
                <a16:creationId xmlns:a16="http://schemas.microsoft.com/office/drawing/2014/main" id="{A13F7F52-9512-4C94-B33E-DD0CDAB4700B}"/>
              </a:ext>
            </a:extLst>
          </p:cNvPr>
          <p:cNvSpPr/>
          <p:nvPr/>
        </p:nvSpPr>
        <p:spPr>
          <a:xfrm>
            <a:off x="746106" y="2538683"/>
            <a:ext cx="6541102" cy="954763"/>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accent6">
                    <a:lumMod val="75000"/>
                  </a:schemeClr>
                </a:solidFill>
              </a:rPr>
              <a:t>POP ONE 18-19</a:t>
            </a:r>
          </a:p>
          <a:p>
            <a:pPr algn="ctr"/>
            <a:r>
              <a:rPr lang="en-US" sz="1100" b="1" dirty="0">
                <a:solidFill>
                  <a:schemeClr val="accent6">
                    <a:lumMod val="75000"/>
                  </a:schemeClr>
                </a:solidFill>
              </a:rPr>
              <a:t>PROGRAM A:</a:t>
            </a:r>
          </a:p>
          <a:p>
            <a:pPr algn="ctr"/>
            <a:r>
              <a:rPr lang="en-US" sz="1100" b="1" dirty="0">
                <a:solidFill>
                  <a:schemeClr val="accent6">
                    <a:lumMod val="75000"/>
                  </a:schemeClr>
                </a:solidFill>
              </a:rPr>
              <a:t>July 1 – </a:t>
            </a:r>
          </a:p>
        </p:txBody>
      </p:sp>
      <p:sp>
        <p:nvSpPr>
          <p:cNvPr id="9" name="Rectangle 8">
            <a:extLst>
              <a:ext uri="{FF2B5EF4-FFF2-40B4-BE49-F238E27FC236}">
                <a16:creationId xmlns:a16="http://schemas.microsoft.com/office/drawing/2014/main" id="{E911D546-0560-490A-A626-03283307B497}"/>
              </a:ext>
            </a:extLst>
          </p:cNvPr>
          <p:cNvSpPr/>
          <p:nvPr/>
        </p:nvSpPr>
        <p:spPr>
          <a:xfrm>
            <a:off x="6707812" y="3093734"/>
            <a:ext cx="3774849" cy="954763"/>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POP ONE Rollover 19-20</a:t>
            </a:r>
          </a:p>
          <a:p>
            <a:pPr algn="ctr"/>
            <a:r>
              <a:rPr lang="en-US" sz="1100" b="1" dirty="0"/>
              <a:t>Program B: </a:t>
            </a:r>
          </a:p>
          <a:p>
            <a:pPr algn="ctr"/>
            <a:r>
              <a:rPr lang="en-US" sz="1100" b="1" dirty="0"/>
              <a:t>September 18 -</a:t>
            </a:r>
          </a:p>
        </p:txBody>
      </p:sp>
      <p:sp>
        <p:nvSpPr>
          <p:cNvPr id="7" name="TextBox 6">
            <a:extLst>
              <a:ext uri="{FF2B5EF4-FFF2-40B4-BE49-F238E27FC236}">
                <a16:creationId xmlns:a16="http://schemas.microsoft.com/office/drawing/2014/main" id="{AFFD405C-27E0-40C8-AEDC-17A6D838CCFB}"/>
              </a:ext>
            </a:extLst>
          </p:cNvPr>
          <p:cNvSpPr txBox="1"/>
          <p:nvPr/>
        </p:nvSpPr>
        <p:spPr>
          <a:xfrm>
            <a:off x="1191407" y="3361539"/>
            <a:ext cx="1891528" cy="1015663"/>
          </a:xfrm>
          <a:prstGeom prst="rect">
            <a:avLst/>
          </a:prstGeom>
          <a:solidFill>
            <a:schemeClr val="bg1"/>
          </a:solidFill>
          <a:ln>
            <a:solidFill>
              <a:schemeClr val="tx1">
                <a:lumMod val="95000"/>
                <a:lumOff val="5000"/>
              </a:schemeClr>
            </a:solidFill>
          </a:ln>
        </p:spPr>
        <p:txBody>
          <a:bodyPr wrap="square" rtlCol="0">
            <a:spAutoFit/>
          </a:bodyPr>
          <a:lstStyle/>
          <a:p>
            <a:r>
              <a:rPr lang="en-US" sz="1200" dirty="0"/>
              <a:t>Pre-Test Assessments</a:t>
            </a:r>
          </a:p>
          <a:p>
            <a:endParaRPr lang="en-US" sz="1200" dirty="0"/>
          </a:p>
          <a:p>
            <a:r>
              <a:rPr lang="en-US" sz="1200" dirty="0"/>
              <a:t>TABE 9 Math – Level 3</a:t>
            </a:r>
          </a:p>
          <a:p>
            <a:r>
              <a:rPr lang="en-US" sz="1200" dirty="0"/>
              <a:t>TABE 9 Reading – Level 2</a:t>
            </a:r>
          </a:p>
          <a:p>
            <a:r>
              <a:rPr lang="en-US" sz="1200" dirty="0"/>
              <a:t>TABE 9 Language – Level 2</a:t>
            </a:r>
          </a:p>
        </p:txBody>
      </p:sp>
      <p:sp>
        <p:nvSpPr>
          <p:cNvPr id="11" name="TextBox 10">
            <a:extLst>
              <a:ext uri="{FF2B5EF4-FFF2-40B4-BE49-F238E27FC236}">
                <a16:creationId xmlns:a16="http://schemas.microsoft.com/office/drawing/2014/main" id="{B1B27CF4-3754-4BFD-A8BA-A460D3D17A83}"/>
              </a:ext>
            </a:extLst>
          </p:cNvPr>
          <p:cNvSpPr txBox="1"/>
          <p:nvPr/>
        </p:nvSpPr>
        <p:spPr>
          <a:xfrm>
            <a:off x="6568660" y="3894061"/>
            <a:ext cx="1961537" cy="1015663"/>
          </a:xfrm>
          <a:prstGeom prst="rect">
            <a:avLst/>
          </a:prstGeom>
          <a:solidFill>
            <a:schemeClr val="bg1"/>
          </a:solidFill>
          <a:ln>
            <a:solidFill>
              <a:schemeClr val="tx1">
                <a:lumMod val="95000"/>
                <a:lumOff val="5000"/>
              </a:schemeClr>
            </a:solidFill>
          </a:ln>
        </p:spPr>
        <p:txBody>
          <a:bodyPr wrap="square" rtlCol="0">
            <a:spAutoFit/>
          </a:bodyPr>
          <a:lstStyle/>
          <a:p>
            <a:r>
              <a:rPr lang="en-US" sz="1200" dirty="0"/>
              <a:t>Pre-Test Assessments</a:t>
            </a:r>
          </a:p>
          <a:p>
            <a:endParaRPr lang="en-US" sz="1200" dirty="0"/>
          </a:p>
          <a:p>
            <a:r>
              <a:rPr lang="en-US" sz="1200" dirty="0"/>
              <a:t>TABE 9 Math – Level 3</a:t>
            </a:r>
          </a:p>
          <a:p>
            <a:r>
              <a:rPr lang="en-US" sz="1200" dirty="0"/>
              <a:t>TABE 9 Reading – Level 3</a:t>
            </a:r>
          </a:p>
          <a:p>
            <a:r>
              <a:rPr lang="en-US" sz="1200" dirty="0"/>
              <a:t>TABE 9 Language – Level 2</a:t>
            </a:r>
          </a:p>
        </p:txBody>
      </p:sp>
      <p:sp>
        <p:nvSpPr>
          <p:cNvPr id="16" name="TextBox 15">
            <a:extLst>
              <a:ext uri="{FF2B5EF4-FFF2-40B4-BE49-F238E27FC236}">
                <a16:creationId xmlns:a16="http://schemas.microsoft.com/office/drawing/2014/main" id="{B588ADF2-53F8-478B-A91F-A99ABAB99E46}"/>
              </a:ext>
            </a:extLst>
          </p:cNvPr>
          <p:cNvSpPr txBox="1"/>
          <p:nvPr/>
        </p:nvSpPr>
        <p:spPr>
          <a:xfrm>
            <a:off x="785029" y="1976284"/>
            <a:ext cx="3118377" cy="383458"/>
          </a:xfrm>
          <a:prstGeom prst="rect">
            <a:avLst/>
          </a:prstGeom>
          <a:noFill/>
        </p:spPr>
        <p:txBody>
          <a:bodyPr wrap="square" rtlCol="0">
            <a:spAutoFit/>
          </a:bodyPr>
          <a:lstStyle/>
          <a:p>
            <a:r>
              <a:rPr lang="en-US" dirty="0"/>
              <a:t>EXAMPLE 2C: </a:t>
            </a:r>
          </a:p>
        </p:txBody>
      </p:sp>
      <p:sp>
        <p:nvSpPr>
          <p:cNvPr id="13" name="TextBox 12">
            <a:extLst>
              <a:ext uri="{FF2B5EF4-FFF2-40B4-BE49-F238E27FC236}">
                <a16:creationId xmlns:a16="http://schemas.microsoft.com/office/drawing/2014/main" id="{EFB3F932-56FC-4DE5-AB02-8A8BEB8D400D}"/>
              </a:ext>
            </a:extLst>
          </p:cNvPr>
          <p:cNvSpPr txBox="1"/>
          <p:nvPr/>
        </p:nvSpPr>
        <p:spPr>
          <a:xfrm>
            <a:off x="3528236" y="3361539"/>
            <a:ext cx="2012878" cy="1015663"/>
          </a:xfrm>
          <a:prstGeom prst="rect">
            <a:avLst/>
          </a:prstGeom>
          <a:solidFill>
            <a:schemeClr val="bg1"/>
          </a:solidFill>
          <a:ln>
            <a:solidFill>
              <a:schemeClr val="tx1">
                <a:lumMod val="95000"/>
                <a:lumOff val="5000"/>
              </a:schemeClr>
            </a:solidFill>
          </a:ln>
        </p:spPr>
        <p:txBody>
          <a:bodyPr wrap="square" rtlCol="0">
            <a:spAutoFit/>
          </a:bodyPr>
          <a:lstStyle/>
          <a:p>
            <a:r>
              <a:rPr lang="en-US" sz="1200" dirty="0"/>
              <a:t>Post-Test Assessments</a:t>
            </a:r>
          </a:p>
          <a:p>
            <a:endParaRPr lang="en-US" sz="1200" dirty="0"/>
          </a:p>
          <a:p>
            <a:r>
              <a:rPr lang="en-US" sz="1200" dirty="0"/>
              <a:t>TABE 10 Math – Level 2</a:t>
            </a:r>
          </a:p>
          <a:p>
            <a:r>
              <a:rPr lang="en-US" sz="1200" dirty="0"/>
              <a:t>TABE 10 Reading – Level 2</a:t>
            </a:r>
          </a:p>
          <a:p>
            <a:r>
              <a:rPr lang="en-US" sz="1200" dirty="0"/>
              <a:t>TABE 10 Language – Level 2</a:t>
            </a:r>
          </a:p>
        </p:txBody>
      </p:sp>
      <p:sp>
        <p:nvSpPr>
          <p:cNvPr id="4" name="Rectangle 3">
            <a:extLst>
              <a:ext uri="{FF2B5EF4-FFF2-40B4-BE49-F238E27FC236}">
                <a16:creationId xmlns:a16="http://schemas.microsoft.com/office/drawing/2014/main" id="{CA3EA1A4-1CDD-45BB-BD0A-C1C02CE8ED29}"/>
              </a:ext>
            </a:extLst>
          </p:cNvPr>
          <p:cNvSpPr/>
          <p:nvPr/>
        </p:nvSpPr>
        <p:spPr>
          <a:xfrm>
            <a:off x="5919593" y="1942598"/>
            <a:ext cx="270588" cy="385354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Fiscal</a:t>
            </a:r>
          </a:p>
          <a:p>
            <a:pPr algn="ctr"/>
            <a:endParaRPr lang="en-US" dirty="0"/>
          </a:p>
          <a:p>
            <a:pPr algn="ctr"/>
            <a:r>
              <a:rPr lang="en-US" dirty="0"/>
              <a:t>Year</a:t>
            </a:r>
          </a:p>
        </p:txBody>
      </p:sp>
      <p:sp>
        <p:nvSpPr>
          <p:cNvPr id="14" name="TextBox 13">
            <a:extLst>
              <a:ext uri="{FF2B5EF4-FFF2-40B4-BE49-F238E27FC236}">
                <a16:creationId xmlns:a16="http://schemas.microsoft.com/office/drawing/2014/main" id="{6C19E22F-6D20-4A27-8D61-B1CBD8FA43ED}"/>
              </a:ext>
            </a:extLst>
          </p:cNvPr>
          <p:cNvSpPr txBox="1"/>
          <p:nvPr/>
        </p:nvSpPr>
        <p:spPr>
          <a:xfrm>
            <a:off x="373345" y="5811782"/>
            <a:ext cx="11434713" cy="923330"/>
          </a:xfrm>
          <a:prstGeom prst="rect">
            <a:avLst/>
          </a:prstGeom>
          <a:noFill/>
        </p:spPr>
        <p:txBody>
          <a:bodyPr wrap="square" rtlCol="0">
            <a:spAutoFit/>
          </a:bodyPr>
          <a:lstStyle/>
          <a:p>
            <a:r>
              <a:rPr lang="en-US" b="1" dirty="0">
                <a:solidFill>
                  <a:schemeClr val="accent6"/>
                </a:solidFill>
              </a:rPr>
              <a:t>QUESTIONS:  </a:t>
            </a:r>
          </a:p>
          <a:p>
            <a:r>
              <a:rPr lang="en-US" b="1" dirty="0">
                <a:solidFill>
                  <a:schemeClr val="accent6"/>
                </a:solidFill>
              </a:rPr>
              <a:t>Is Program B required to follow testing routine from Program A? (Yes)</a:t>
            </a:r>
          </a:p>
          <a:p>
            <a:r>
              <a:rPr lang="en-US" b="1" dirty="0">
                <a:solidFill>
                  <a:schemeClr val="accent6"/>
                </a:solidFill>
              </a:rPr>
              <a:t>What is the student’s Entering EFL in 18-19?  In 19-20?  (Level 2, Level 2)</a:t>
            </a:r>
          </a:p>
        </p:txBody>
      </p:sp>
    </p:spTree>
    <p:extLst>
      <p:ext uri="{BB962C8B-B14F-4D97-AF65-F5344CB8AC3E}">
        <p14:creationId xmlns:p14="http://schemas.microsoft.com/office/powerpoint/2010/main" val="15707756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FCAF76-4EA3-4E9F-86E0-DC24F8289C61}"/>
              </a:ext>
            </a:extLst>
          </p:cNvPr>
          <p:cNvSpPr txBox="1"/>
          <p:nvPr/>
        </p:nvSpPr>
        <p:spPr>
          <a:xfrm>
            <a:off x="584461" y="886993"/>
            <a:ext cx="11057641" cy="461665"/>
          </a:xfrm>
          <a:prstGeom prst="rect">
            <a:avLst/>
          </a:prstGeom>
          <a:noFill/>
        </p:spPr>
        <p:txBody>
          <a:bodyPr wrap="square" rtlCol="0">
            <a:spAutoFit/>
          </a:bodyPr>
          <a:lstStyle/>
          <a:p>
            <a:pPr algn="ctr"/>
            <a:r>
              <a:rPr lang="en-US" sz="2400" b="1" dirty="0">
                <a:solidFill>
                  <a:schemeClr val="bg1"/>
                </a:solidFill>
              </a:rPr>
              <a:t>Generating a Measurable Skills Gain by EFL</a:t>
            </a:r>
          </a:p>
        </p:txBody>
      </p:sp>
      <p:sp>
        <p:nvSpPr>
          <p:cNvPr id="8" name="Rectangle 7">
            <a:extLst>
              <a:ext uri="{FF2B5EF4-FFF2-40B4-BE49-F238E27FC236}">
                <a16:creationId xmlns:a16="http://schemas.microsoft.com/office/drawing/2014/main" id="{A13F7F52-9512-4C94-B33E-DD0CDAB4700B}"/>
              </a:ext>
            </a:extLst>
          </p:cNvPr>
          <p:cNvSpPr/>
          <p:nvPr/>
        </p:nvSpPr>
        <p:spPr>
          <a:xfrm>
            <a:off x="785029" y="2451732"/>
            <a:ext cx="3196222" cy="954763"/>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accent6">
                    <a:lumMod val="75000"/>
                  </a:schemeClr>
                </a:solidFill>
              </a:rPr>
              <a:t>POP ONE</a:t>
            </a:r>
          </a:p>
          <a:p>
            <a:pPr algn="ctr"/>
            <a:r>
              <a:rPr lang="en-US" sz="1100" b="1" dirty="0">
                <a:solidFill>
                  <a:schemeClr val="accent6">
                    <a:lumMod val="75000"/>
                  </a:schemeClr>
                </a:solidFill>
              </a:rPr>
              <a:t>PROGRAM A:</a:t>
            </a:r>
          </a:p>
          <a:p>
            <a:pPr algn="ctr"/>
            <a:r>
              <a:rPr lang="en-US" sz="1100" b="1" dirty="0">
                <a:solidFill>
                  <a:schemeClr val="accent6">
                    <a:lumMod val="75000"/>
                  </a:schemeClr>
                </a:solidFill>
              </a:rPr>
              <a:t>July 1 – September 17</a:t>
            </a:r>
          </a:p>
        </p:txBody>
      </p:sp>
      <p:sp>
        <p:nvSpPr>
          <p:cNvPr id="9" name="Rectangle 8">
            <a:extLst>
              <a:ext uri="{FF2B5EF4-FFF2-40B4-BE49-F238E27FC236}">
                <a16:creationId xmlns:a16="http://schemas.microsoft.com/office/drawing/2014/main" id="{E911D546-0560-490A-A626-03283307B497}"/>
              </a:ext>
            </a:extLst>
          </p:cNvPr>
          <p:cNvSpPr/>
          <p:nvPr/>
        </p:nvSpPr>
        <p:spPr>
          <a:xfrm>
            <a:off x="7688826" y="2545277"/>
            <a:ext cx="3774849" cy="954763"/>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POP TWO</a:t>
            </a:r>
          </a:p>
          <a:p>
            <a:pPr algn="ctr"/>
            <a:r>
              <a:rPr lang="en-US" sz="1100" b="1" dirty="0"/>
              <a:t>Program C: </a:t>
            </a:r>
          </a:p>
          <a:p>
            <a:pPr algn="ctr"/>
            <a:r>
              <a:rPr lang="en-US" sz="1100" b="1" dirty="0"/>
              <a:t>March 15 - </a:t>
            </a:r>
          </a:p>
        </p:txBody>
      </p:sp>
      <p:sp>
        <p:nvSpPr>
          <p:cNvPr id="11" name="TextBox 10">
            <a:extLst>
              <a:ext uri="{FF2B5EF4-FFF2-40B4-BE49-F238E27FC236}">
                <a16:creationId xmlns:a16="http://schemas.microsoft.com/office/drawing/2014/main" id="{B1B27CF4-3754-4BFD-A8BA-A460D3D17A83}"/>
              </a:ext>
            </a:extLst>
          </p:cNvPr>
          <p:cNvSpPr txBox="1"/>
          <p:nvPr/>
        </p:nvSpPr>
        <p:spPr>
          <a:xfrm>
            <a:off x="7516759" y="3361539"/>
            <a:ext cx="1961537" cy="1015663"/>
          </a:xfrm>
          <a:prstGeom prst="rect">
            <a:avLst/>
          </a:prstGeom>
          <a:solidFill>
            <a:schemeClr val="bg1"/>
          </a:solidFill>
          <a:ln>
            <a:solidFill>
              <a:schemeClr val="tx1">
                <a:lumMod val="95000"/>
                <a:lumOff val="5000"/>
              </a:schemeClr>
            </a:solidFill>
          </a:ln>
        </p:spPr>
        <p:txBody>
          <a:bodyPr wrap="square" rtlCol="0">
            <a:spAutoFit/>
          </a:bodyPr>
          <a:lstStyle/>
          <a:p>
            <a:r>
              <a:rPr lang="en-US" sz="1200" dirty="0"/>
              <a:t>Pre-Test Assessments</a:t>
            </a:r>
          </a:p>
          <a:p>
            <a:endParaRPr lang="en-US" sz="1200" dirty="0"/>
          </a:p>
          <a:p>
            <a:r>
              <a:rPr lang="en-US" sz="1200" dirty="0"/>
              <a:t>TABE 10 Math – Level 3</a:t>
            </a:r>
          </a:p>
          <a:p>
            <a:r>
              <a:rPr lang="en-US" sz="1200" dirty="0"/>
              <a:t>TABE 10 Reading – Level 2</a:t>
            </a:r>
          </a:p>
          <a:p>
            <a:r>
              <a:rPr lang="en-US" sz="1200" dirty="0"/>
              <a:t>TABE 10 Language – Level 2</a:t>
            </a:r>
          </a:p>
        </p:txBody>
      </p:sp>
      <p:sp>
        <p:nvSpPr>
          <p:cNvPr id="12" name="TextBox 11">
            <a:extLst>
              <a:ext uri="{FF2B5EF4-FFF2-40B4-BE49-F238E27FC236}">
                <a16:creationId xmlns:a16="http://schemas.microsoft.com/office/drawing/2014/main" id="{ED336F03-9D55-4A39-BD3A-2BB24AFCCFB2}"/>
              </a:ext>
            </a:extLst>
          </p:cNvPr>
          <p:cNvSpPr txBox="1"/>
          <p:nvPr/>
        </p:nvSpPr>
        <p:spPr>
          <a:xfrm>
            <a:off x="1413693" y="5681537"/>
            <a:ext cx="9851921" cy="646331"/>
          </a:xfrm>
          <a:prstGeom prst="rect">
            <a:avLst/>
          </a:prstGeom>
          <a:noFill/>
        </p:spPr>
        <p:txBody>
          <a:bodyPr wrap="square" rtlCol="0">
            <a:spAutoFit/>
          </a:bodyPr>
          <a:lstStyle/>
          <a:p>
            <a:r>
              <a:rPr lang="en-US" b="1" dirty="0">
                <a:solidFill>
                  <a:srgbClr val="C00000"/>
                </a:solidFill>
              </a:rPr>
              <a:t>Program B, </a:t>
            </a:r>
            <a:r>
              <a:rPr lang="en-US" b="1" dirty="0" err="1">
                <a:solidFill>
                  <a:srgbClr val="C00000"/>
                </a:solidFill>
              </a:rPr>
              <a:t>PoP</a:t>
            </a:r>
            <a:r>
              <a:rPr lang="en-US" b="1" dirty="0">
                <a:solidFill>
                  <a:srgbClr val="C00000"/>
                </a:solidFill>
              </a:rPr>
              <a:t> 1 MUST follow the assessment pattern established by Program A</a:t>
            </a:r>
          </a:p>
          <a:p>
            <a:r>
              <a:rPr lang="en-US" b="1" dirty="0">
                <a:solidFill>
                  <a:srgbClr val="C00000"/>
                </a:solidFill>
              </a:rPr>
              <a:t>Program C, PoP 2 is not required to follow same test pattern </a:t>
            </a:r>
          </a:p>
        </p:txBody>
      </p:sp>
      <p:sp>
        <p:nvSpPr>
          <p:cNvPr id="16" name="TextBox 15">
            <a:extLst>
              <a:ext uri="{FF2B5EF4-FFF2-40B4-BE49-F238E27FC236}">
                <a16:creationId xmlns:a16="http://schemas.microsoft.com/office/drawing/2014/main" id="{B588ADF2-53F8-478B-A91F-A99ABAB99E46}"/>
              </a:ext>
            </a:extLst>
          </p:cNvPr>
          <p:cNvSpPr txBox="1"/>
          <p:nvPr/>
        </p:nvSpPr>
        <p:spPr>
          <a:xfrm>
            <a:off x="785029" y="1976284"/>
            <a:ext cx="3118377" cy="383458"/>
          </a:xfrm>
          <a:prstGeom prst="rect">
            <a:avLst/>
          </a:prstGeom>
          <a:noFill/>
        </p:spPr>
        <p:txBody>
          <a:bodyPr wrap="square" rtlCol="0">
            <a:spAutoFit/>
          </a:bodyPr>
          <a:lstStyle/>
          <a:p>
            <a:r>
              <a:rPr lang="en-US" dirty="0"/>
              <a:t>EXAMPLE 5: </a:t>
            </a:r>
          </a:p>
        </p:txBody>
      </p:sp>
      <p:sp>
        <p:nvSpPr>
          <p:cNvPr id="4" name="Callout: Left Arrow 3">
            <a:extLst>
              <a:ext uri="{FF2B5EF4-FFF2-40B4-BE49-F238E27FC236}">
                <a16:creationId xmlns:a16="http://schemas.microsoft.com/office/drawing/2014/main" id="{5A3AFDD2-FE34-44D9-B5EB-9DDD8CE26439}"/>
              </a:ext>
            </a:extLst>
          </p:cNvPr>
          <p:cNvSpPr/>
          <p:nvPr/>
        </p:nvSpPr>
        <p:spPr>
          <a:xfrm>
            <a:off x="5414046" y="3370147"/>
            <a:ext cx="1966452" cy="1014244"/>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MSG from second </a:t>
            </a:r>
            <a:r>
              <a:rPr lang="en-US" dirty="0" err="1"/>
              <a:t>PoP</a:t>
            </a:r>
            <a:endParaRPr lang="en-US" dirty="0"/>
          </a:p>
        </p:txBody>
      </p:sp>
      <p:sp>
        <p:nvSpPr>
          <p:cNvPr id="13" name="TextBox 12">
            <a:extLst>
              <a:ext uri="{FF2B5EF4-FFF2-40B4-BE49-F238E27FC236}">
                <a16:creationId xmlns:a16="http://schemas.microsoft.com/office/drawing/2014/main" id="{5E592955-7BCA-4686-8332-A65A813CA52B}"/>
              </a:ext>
            </a:extLst>
          </p:cNvPr>
          <p:cNvSpPr txBox="1"/>
          <p:nvPr/>
        </p:nvSpPr>
        <p:spPr>
          <a:xfrm>
            <a:off x="9898625" y="3370147"/>
            <a:ext cx="1961537" cy="1015663"/>
          </a:xfrm>
          <a:prstGeom prst="rect">
            <a:avLst/>
          </a:prstGeom>
          <a:solidFill>
            <a:schemeClr val="bg1"/>
          </a:solidFill>
          <a:ln>
            <a:solidFill>
              <a:schemeClr val="tx1">
                <a:lumMod val="95000"/>
                <a:lumOff val="5000"/>
              </a:schemeClr>
            </a:solidFill>
          </a:ln>
        </p:spPr>
        <p:txBody>
          <a:bodyPr wrap="square" rtlCol="0">
            <a:spAutoFit/>
          </a:bodyPr>
          <a:lstStyle/>
          <a:p>
            <a:r>
              <a:rPr lang="en-US" sz="1200" dirty="0"/>
              <a:t>Post-Test Assessments</a:t>
            </a:r>
          </a:p>
          <a:p>
            <a:endParaRPr lang="en-US" sz="1200" dirty="0"/>
          </a:p>
          <a:p>
            <a:r>
              <a:rPr lang="en-US" sz="1200" dirty="0"/>
              <a:t>TABE 9 Math – Level 3</a:t>
            </a:r>
          </a:p>
          <a:p>
            <a:r>
              <a:rPr lang="en-US" sz="1200" dirty="0"/>
              <a:t>TABE 9 Reading – Level 2</a:t>
            </a:r>
          </a:p>
          <a:p>
            <a:r>
              <a:rPr lang="en-US" sz="1200" dirty="0"/>
              <a:t>TABE 9Language – Level 3</a:t>
            </a:r>
          </a:p>
        </p:txBody>
      </p:sp>
      <p:sp>
        <p:nvSpPr>
          <p:cNvPr id="6" name="Callout: Up Arrow 5">
            <a:extLst>
              <a:ext uri="{FF2B5EF4-FFF2-40B4-BE49-F238E27FC236}">
                <a16:creationId xmlns:a16="http://schemas.microsoft.com/office/drawing/2014/main" id="{537D3DE9-4D17-4A7D-8EC1-457C5A21FDFF}"/>
              </a:ext>
            </a:extLst>
          </p:cNvPr>
          <p:cNvSpPr/>
          <p:nvPr/>
        </p:nvSpPr>
        <p:spPr>
          <a:xfrm>
            <a:off x="9898625" y="4501838"/>
            <a:ext cx="1890252" cy="984562"/>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MSG in </a:t>
            </a:r>
            <a:r>
              <a:rPr lang="en-US" dirty="0" err="1"/>
              <a:t>PoP</a:t>
            </a:r>
            <a:r>
              <a:rPr lang="en-US" dirty="0"/>
              <a:t> Two in Language</a:t>
            </a:r>
          </a:p>
        </p:txBody>
      </p:sp>
      <p:sp>
        <p:nvSpPr>
          <p:cNvPr id="14" name="Rectangle 13">
            <a:extLst>
              <a:ext uri="{FF2B5EF4-FFF2-40B4-BE49-F238E27FC236}">
                <a16:creationId xmlns:a16="http://schemas.microsoft.com/office/drawing/2014/main" id="{7241C68F-735F-40BA-9B87-BAFA50F88BD6}"/>
              </a:ext>
            </a:extLst>
          </p:cNvPr>
          <p:cNvSpPr/>
          <p:nvPr/>
        </p:nvSpPr>
        <p:spPr>
          <a:xfrm>
            <a:off x="1797495" y="3318958"/>
            <a:ext cx="3196222" cy="954763"/>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accent6">
                    <a:lumMod val="75000"/>
                  </a:schemeClr>
                </a:solidFill>
              </a:rPr>
              <a:t>POP ONE</a:t>
            </a:r>
          </a:p>
          <a:p>
            <a:pPr algn="ctr"/>
            <a:r>
              <a:rPr lang="en-US" sz="1100" b="1" dirty="0">
                <a:solidFill>
                  <a:schemeClr val="accent6">
                    <a:lumMod val="75000"/>
                  </a:schemeClr>
                </a:solidFill>
              </a:rPr>
              <a:t>PROGRAM B:</a:t>
            </a:r>
          </a:p>
          <a:p>
            <a:pPr algn="ctr"/>
            <a:r>
              <a:rPr lang="en-US" sz="1100" b="1" dirty="0">
                <a:solidFill>
                  <a:schemeClr val="accent6">
                    <a:lumMod val="75000"/>
                  </a:schemeClr>
                </a:solidFill>
              </a:rPr>
              <a:t>August 14 – October 4</a:t>
            </a:r>
          </a:p>
        </p:txBody>
      </p:sp>
      <p:sp>
        <p:nvSpPr>
          <p:cNvPr id="7" name="TextBox 6">
            <a:extLst>
              <a:ext uri="{FF2B5EF4-FFF2-40B4-BE49-F238E27FC236}">
                <a16:creationId xmlns:a16="http://schemas.microsoft.com/office/drawing/2014/main" id="{AFFD405C-27E0-40C8-AEDC-17A6D838CCFB}"/>
              </a:ext>
            </a:extLst>
          </p:cNvPr>
          <p:cNvSpPr txBox="1"/>
          <p:nvPr/>
        </p:nvSpPr>
        <p:spPr>
          <a:xfrm>
            <a:off x="467929" y="3402805"/>
            <a:ext cx="1891528" cy="830997"/>
          </a:xfrm>
          <a:prstGeom prst="rect">
            <a:avLst/>
          </a:prstGeom>
          <a:solidFill>
            <a:schemeClr val="bg1"/>
          </a:solidFill>
          <a:ln>
            <a:solidFill>
              <a:schemeClr val="tx1">
                <a:lumMod val="95000"/>
                <a:lumOff val="5000"/>
              </a:schemeClr>
            </a:solidFill>
          </a:ln>
        </p:spPr>
        <p:txBody>
          <a:bodyPr wrap="square" rtlCol="0">
            <a:spAutoFit/>
          </a:bodyPr>
          <a:lstStyle/>
          <a:p>
            <a:r>
              <a:rPr lang="en-US" sz="1200" dirty="0"/>
              <a:t>Pre-Test Assessments</a:t>
            </a:r>
          </a:p>
          <a:p>
            <a:endParaRPr lang="en-US" sz="1200" dirty="0"/>
          </a:p>
          <a:p>
            <a:r>
              <a:rPr lang="en-US" sz="1200" dirty="0"/>
              <a:t>TABE 9 Math – Level 3</a:t>
            </a:r>
          </a:p>
          <a:p>
            <a:r>
              <a:rPr lang="en-US" sz="1200" dirty="0"/>
              <a:t>TABE 9 Reading – Level 2</a:t>
            </a:r>
          </a:p>
        </p:txBody>
      </p:sp>
      <p:sp>
        <p:nvSpPr>
          <p:cNvPr id="17" name="TextBox 16">
            <a:extLst>
              <a:ext uri="{FF2B5EF4-FFF2-40B4-BE49-F238E27FC236}">
                <a16:creationId xmlns:a16="http://schemas.microsoft.com/office/drawing/2014/main" id="{50D1260F-B743-492D-8DD3-1C7988E3209C}"/>
              </a:ext>
            </a:extLst>
          </p:cNvPr>
          <p:cNvSpPr txBox="1"/>
          <p:nvPr/>
        </p:nvSpPr>
        <p:spPr>
          <a:xfrm>
            <a:off x="3338310" y="4095058"/>
            <a:ext cx="2193069" cy="830997"/>
          </a:xfrm>
          <a:prstGeom prst="rect">
            <a:avLst/>
          </a:prstGeom>
          <a:solidFill>
            <a:schemeClr val="bg1"/>
          </a:solidFill>
          <a:ln>
            <a:solidFill>
              <a:schemeClr val="tx1">
                <a:lumMod val="95000"/>
                <a:lumOff val="5000"/>
              </a:schemeClr>
            </a:solidFill>
          </a:ln>
        </p:spPr>
        <p:txBody>
          <a:bodyPr wrap="square" rtlCol="0">
            <a:spAutoFit/>
          </a:bodyPr>
          <a:lstStyle/>
          <a:p>
            <a:r>
              <a:rPr lang="en-US" sz="1200" dirty="0"/>
              <a:t>Post-Test Assessments</a:t>
            </a:r>
          </a:p>
          <a:p>
            <a:endParaRPr lang="en-US" sz="1200" dirty="0"/>
          </a:p>
          <a:p>
            <a:r>
              <a:rPr lang="en-US" sz="1200" dirty="0"/>
              <a:t>TABE 10 Math – Level 3</a:t>
            </a:r>
          </a:p>
          <a:p>
            <a:r>
              <a:rPr lang="en-US" sz="1200" b="1" dirty="0">
                <a:solidFill>
                  <a:schemeClr val="accent6">
                    <a:lumMod val="75000"/>
                  </a:schemeClr>
                </a:solidFill>
              </a:rPr>
              <a:t>TABE 10 Reading – Level 3</a:t>
            </a:r>
          </a:p>
        </p:txBody>
      </p:sp>
      <p:sp>
        <p:nvSpPr>
          <p:cNvPr id="19" name="Rectangle 18">
            <a:extLst>
              <a:ext uri="{FF2B5EF4-FFF2-40B4-BE49-F238E27FC236}">
                <a16:creationId xmlns:a16="http://schemas.microsoft.com/office/drawing/2014/main" id="{16FD7723-6C84-44E2-A716-A0C8A4E33F92}"/>
              </a:ext>
            </a:extLst>
          </p:cNvPr>
          <p:cNvSpPr/>
          <p:nvPr/>
        </p:nvSpPr>
        <p:spPr>
          <a:xfrm>
            <a:off x="717070" y="4522638"/>
            <a:ext cx="2242440" cy="3634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MSG </a:t>
            </a:r>
            <a:r>
              <a:rPr lang="en-US" dirty="0" err="1"/>
              <a:t>PoP</a:t>
            </a:r>
            <a:r>
              <a:rPr lang="en-US" dirty="0"/>
              <a:t> 1, Reading</a:t>
            </a:r>
          </a:p>
        </p:txBody>
      </p:sp>
    </p:spTree>
    <p:extLst>
      <p:ext uri="{BB962C8B-B14F-4D97-AF65-F5344CB8AC3E}">
        <p14:creationId xmlns:p14="http://schemas.microsoft.com/office/powerpoint/2010/main" val="3841856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happens if the PoP doesn’t meet the minimum standards?</a:t>
            </a:r>
          </a:p>
        </p:txBody>
      </p:sp>
      <p:pic>
        <p:nvPicPr>
          <p:cNvPr id="1026" name="Picture 2" descr="https://images.lampsplus.com/is/image/b9gt8/1g557?qlt=65&amp;wid=274&amp;hei=274&amp;op_sharpen=1&amp;resMode=sharp2&amp;fmt=jpeg">
            <a:extLst>
              <a:ext uri="{FF2B5EF4-FFF2-40B4-BE49-F238E27FC236}">
                <a16:creationId xmlns:a16="http://schemas.microsoft.com/office/drawing/2014/main" id="{136A81A6-17BF-48FE-8575-B4A177E93E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2920" y="4141646"/>
            <a:ext cx="1723314" cy="17233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test-guide.com/images/stories/act1-92550193.jpg">
            <a:extLst>
              <a:ext uri="{FF2B5EF4-FFF2-40B4-BE49-F238E27FC236}">
                <a16:creationId xmlns:a16="http://schemas.microsoft.com/office/drawing/2014/main" id="{FD8B8C9E-8CCC-4007-9974-F2E85CE175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306" y="3483798"/>
            <a:ext cx="2174791" cy="14527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ebmit.org/wp-content/uploads/2017/04/register.10070013_std.png">
            <a:extLst>
              <a:ext uri="{FF2B5EF4-FFF2-40B4-BE49-F238E27FC236}">
                <a16:creationId xmlns:a16="http://schemas.microsoft.com/office/drawing/2014/main" id="{7F23871A-F8F0-41B5-91EF-6A0E91D87B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325" y="1956913"/>
            <a:ext cx="2061519" cy="206151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26E3E4E-F95F-416A-A842-ADE3A3759CF9}"/>
              </a:ext>
            </a:extLst>
          </p:cNvPr>
          <p:cNvSpPr txBox="1"/>
          <p:nvPr/>
        </p:nvSpPr>
        <p:spPr>
          <a:xfrm>
            <a:off x="1050325" y="3888023"/>
            <a:ext cx="2148017" cy="646331"/>
          </a:xfrm>
          <a:prstGeom prst="rect">
            <a:avLst/>
          </a:prstGeom>
          <a:noFill/>
        </p:spPr>
        <p:txBody>
          <a:bodyPr wrap="square" rtlCol="0">
            <a:spAutoFit/>
          </a:bodyPr>
          <a:lstStyle/>
          <a:p>
            <a:pPr algn="ctr"/>
            <a:r>
              <a:rPr lang="en-US" b="1" dirty="0">
                <a:solidFill>
                  <a:srgbClr val="CC0000"/>
                </a:solidFill>
              </a:rPr>
              <a:t>Approved NRS Registration</a:t>
            </a:r>
          </a:p>
        </p:txBody>
      </p:sp>
      <p:sp>
        <p:nvSpPr>
          <p:cNvPr id="8" name="TextBox 7">
            <a:extLst>
              <a:ext uri="{FF2B5EF4-FFF2-40B4-BE49-F238E27FC236}">
                <a16:creationId xmlns:a16="http://schemas.microsoft.com/office/drawing/2014/main" id="{AE464ACC-20F3-4DFD-86CD-BC9293E0ADB6}"/>
              </a:ext>
            </a:extLst>
          </p:cNvPr>
          <p:cNvSpPr txBox="1"/>
          <p:nvPr/>
        </p:nvSpPr>
        <p:spPr>
          <a:xfrm>
            <a:off x="5003306" y="3012723"/>
            <a:ext cx="2148017" cy="369332"/>
          </a:xfrm>
          <a:prstGeom prst="rect">
            <a:avLst/>
          </a:prstGeom>
          <a:noFill/>
        </p:spPr>
        <p:txBody>
          <a:bodyPr wrap="square" rtlCol="0">
            <a:spAutoFit/>
          </a:bodyPr>
          <a:lstStyle/>
          <a:p>
            <a:pPr algn="ctr"/>
            <a:r>
              <a:rPr lang="en-US" b="1" dirty="0">
                <a:solidFill>
                  <a:srgbClr val="CC0000"/>
                </a:solidFill>
              </a:rPr>
              <a:t>At least one </a:t>
            </a:r>
          </a:p>
        </p:txBody>
      </p:sp>
      <p:sp>
        <p:nvSpPr>
          <p:cNvPr id="9" name="TextBox 8">
            <a:extLst>
              <a:ext uri="{FF2B5EF4-FFF2-40B4-BE49-F238E27FC236}">
                <a16:creationId xmlns:a16="http://schemas.microsoft.com/office/drawing/2014/main" id="{BCBDB120-7639-46E2-9FB2-E95E965A625E}"/>
              </a:ext>
            </a:extLst>
          </p:cNvPr>
          <p:cNvSpPr txBox="1"/>
          <p:nvPr/>
        </p:nvSpPr>
        <p:spPr>
          <a:xfrm>
            <a:off x="4789526" y="5046120"/>
            <a:ext cx="2602352" cy="369332"/>
          </a:xfrm>
          <a:prstGeom prst="rect">
            <a:avLst/>
          </a:prstGeom>
          <a:noFill/>
        </p:spPr>
        <p:txBody>
          <a:bodyPr wrap="square" rtlCol="0">
            <a:spAutoFit/>
          </a:bodyPr>
          <a:lstStyle/>
          <a:p>
            <a:pPr algn="ctr"/>
            <a:r>
              <a:rPr lang="en-US" b="1" dirty="0">
                <a:solidFill>
                  <a:srgbClr val="CC0000"/>
                </a:solidFill>
              </a:rPr>
              <a:t>Approved Assessment</a:t>
            </a:r>
          </a:p>
        </p:txBody>
      </p:sp>
      <p:sp>
        <p:nvSpPr>
          <p:cNvPr id="10" name="TextBox 9">
            <a:extLst>
              <a:ext uri="{FF2B5EF4-FFF2-40B4-BE49-F238E27FC236}">
                <a16:creationId xmlns:a16="http://schemas.microsoft.com/office/drawing/2014/main" id="{237237C3-05FD-4A19-BF7D-3C68375F381A}"/>
              </a:ext>
            </a:extLst>
          </p:cNvPr>
          <p:cNvSpPr txBox="1"/>
          <p:nvPr/>
        </p:nvSpPr>
        <p:spPr>
          <a:xfrm>
            <a:off x="9200933" y="3671290"/>
            <a:ext cx="2148017" cy="369332"/>
          </a:xfrm>
          <a:prstGeom prst="rect">
            <a:avLst/>
          </a:prstGeom>
          <a:noFill/>
        </p:spPr>
        <p:txBody>
          <a:bodyPr wrap="square" rtlCol="0">
            <a:spAutoFit/>
          </a:bodyPr>
          <a:lstStyle/>
          <a:p>
            <a:pPr algn="ctr"/>
            <a:r>
              <a:rPr lang="en-US" b="1" dirty="0">
                <a:solidFill>
                  <a:srgbClr val="CC0000"/>
                </a:solidFill>
              </a:rPr>
              <a:t>At least twelve</a:t>
            </a:r>
          </a:p>
        </p:txBody>
      </p:sp>
      <p:sp>
        <p:nvSpPr>
          <p:cNvPr id="11" name="TextBox 10">
            <a:extLst>
              <a:ext uri="{FF2B5EF4-FFF2-40B4-BE49-F238E27FC236}">
                <a16:creationId xmlns:a16="http://schemas.microsoft.com/office/drawing/2014/main" id="{E40AA409-BF35-4568-A55F-05218F1E392C}"/>
              </a:ext>
            </a:extLst>
          </p:cNvPr>
          <p:cNvSpPr txBox="1"/>
          <p:nvPr/>
        </p:nvSpPr>
        <p:spPr>
          <a:xfrm>
            <a:off x="9093401" y="5965984"/>
            <a:ext cx="2602352" cy="646331"/>
          </a:xfrm>
          <a:prstGeom prst="rect">
            <a:avLst/>
          </a:prstGeom>
          <a:noFill/>
        </p:spPr>
        <p:txBody>
          <a:bodyPr wrap="square" rtlCol="0">
            <a:spAutoFit/>
          </a:bodyPr>
          <a:lstStyle/>
          <a:p>
            <a:pPr algn="ctr"/>
            <a:r>
              <a:rPr lang="en-US" b="1" dirty="0">
                <a:solidFill>
                  <a:srgbClr val="CC0000"/>
                </a:solidFill>
              </a:rPr>
              <a:t>Approved Hours of Attendance</a:t>
            </a:r>
          </a:p>
        </p:txBody>
      </p:sp>
      <p:sp>
        <p:nvSpPr>
          <p:cNvPr id="4" name="Multiplication Sign 3">
            <a:extLst>
              <a:ext uri="{FF2B5EF4-FFF2-40B4-BE49-F238E27FC236}">
                <a16:creationId xmlns:a16="http://schemas.microsoft.com/office/drawing/2014/main" id="{F7613B6C-8DA8-47D4-A37F-10F1D299EF7B}"/>
              </a:ext>
            </a:extLst>
          </p:cNvPr>
          <p:cNvSpPr/>
          <p:nvPr/>
        </p:nvSpPr>
        <p:spPr>
          <a:xfrm>
            <a:off x="8768453" y="3249126"/>
            <a:ext cx="3252248" cy="3374796"/>
          </a:xfrm>
          <a:prstGeom prst="mathMultiply">
            <a:avLst/>
          </a:prstGeom>
          <a:solidFill>
            <a:srgbClr val="CC0000"/>
          </a:solidFill>
          <a:ln>
            <a:solidFill>
              <a:srgbClr val="2E2E2E"/>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09CE42D-10FF-4A4B-92D4-7E1CCA13753B}"/>
              </a:ext>
            </a:extLst>
          </p:cNvPr>
          <p:cNvSpPr txBox="1"/>
          <p:nvPr/>
        </p:nvSpPr>
        <p:spPr>
          <a:xfrm>
            <a:off x="9042785" y="4686276"/>
            <a:ext cx="2652968" cy="369332"/>
          </a:xfrm>
          <a:prstGeom prst="rect">
            <a:avLst/>
          </a:prstGeom>
          <a:solidFill>
            <a:schemeClr val="bg1"/>
          </a:solidFill>
          <a:ln>
            <a:solidFill>
              <a:srgbClr val="FF0000"/>
            </a:solidFill>
          </a:ln>
        </p:spPr>
        <p:txBody>
          <a:bodyPr wrap="square" rtlCol="0">
            <a:spAutoFit/>
          </a:bodyPr>
          <a:lstStyle/>
          <a:p>
            <a:pPr algn="ctr"/>
            <a:r>
              <a:rPr lang="en-US" dirty="0"/>
              <a:t>Only 10 Hours</a:t>
            </a:r>
          </a:p>
        </p:txBody>
      </p:sp>
      <p:sp>
        <p:nvSpPr>
          <p:cNvPr id="13" name="TextBox 12">
            <a:extLst>
              <a:ext uri="{FF2B5EF4-FFF2-40B4-BE49-F238E27FC236}">
                <a16:creationId xmlns:a16="http://schemas.microsoft.com/office/drawing/2014/main" id="{3697016E-941B-4C8A-A35F-472472F2F872}"/>
              </a:ext>
            </a:extLst>
          </p:cNvPr>
          <p:cNvSpPr txBox="1"/>
          <p:nvPr/>
        </p:nvSpPr>
        <p:spPr>
          <a:xfrm>
            <a:off x="4465468" y="5495278"/>
            <a:ext cx="3320249" cy="923330"/>
          </a:xfrm>
          <a:prstGeom prst="rect">
            <a:avLst/>
          </a:prstGeom>
          <a:noFill/>
        </p:spPr>
        <p:txBody>
          <a:bodyPr wrap="square" rtlCol="0">
            <a:spAutoFit/>
          </a:bodyPr>
          <a:lstStyle/>
          <a:p>
            <a:pPr algn="ctr"/>
            <a:r>
              <a:rPr lang="en-US" b="1" dirty="0">
                <a:solidFill>
                  <a:srgbClr val="C00000"/>
                </a:solidFill>
              </a:rPr>
              <a:t>- Or -</a:t>
            </a:r>
          </a:p>
          <a:p>
            <a:pPr algn="ctr"/>
            <a:r>
              <a:rPr lang="en-US" b="1" dirty="0">
                <a:solidFill>
                  <a:srgbClr val="C00000"/>
                </a:solidFill>
              </a:rPr>
              <a:t>a Provisional Entering EFL established! </a:t>
            </a:r>
          </a:p>
        </p:txBody>
      </p:sp>
    </p:spTree>
    <p:extLst>
      <p:ext uri="{BB962C8B-B14F-4D97-AF65-F5344CB8AC3E}">
        <p14:creationId xmlns:p14="http://schemas.microsoft.com/office/powerpoint/2010/main" val="9132281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outcome follow-up?</a:t>
            </a:r>
          </a:p>
        </p:txBody>
      </p:sp>
      <p:pic>
        <p:nvPicPr>
          <p:cNvPr id="4" name="Picture 3">
            <a:extLst>
              <a:ext uri="{FF2B5EF4-FFF2-40B4-BE49-F238E27FC236}">
                <a16:creationId xmlns:a16="http://schemas.microsoft.com/office/drawing/2014/main" id="{37552E7C-A54F-4A8F-B47E-539C6A577D63}"/>
              </a:ext>
            </a:extLst>
          </p:cNvPr>
          <p:cNvPicPr>
            <a:picLocks noChangeAspect="1"/>
          </p:cNvPicPr>
          <p:nvPr/>
        </p:nvPicPr>
        <p:blipFill>
          <a:blip r:embed="rId2"/>
          <a:stretch>
            <a:fillRect/>
          </a:stretch>
        </p:blipFill>
        <p:spPr>
          <a:xfrm>
            <a:off x="1777119" y="1897132"/>
            <a:ext cx="8627165" cy="4587205"/>
          </a:xfrm>
          <a:prstGeom prst="rect">
            <a:avLst/>
          </a:prstGeom>
        </p:spPr>
      </p:pic>
    </p:spTree>
    <p:extLst>
      <p:ext uri="{BB962C8B-B14F-4D97-AF65-F5344CB8AC3E}">
        <p14:creationId xmlns:p14="http://schemas.microsoft.com/office/powerpoint/2010/main" val="17066802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outcome follow-up?</a:t>
            </a:r>
          </a:p>
        </p:txBody>
      </p:sp>
      <p:pic>
        <p:nvPicPr>
          <p:cNvPr id="26626" name="Picture 2" descr="Image result for complicated icon">
            <a:extLst>
              <a:ext uri="{FF2B5EF4-FFF2-40B4-BE49-F238E27FC236}">
                <a16:creationId xmlns:a16="http://schemas.microsoft.com/office/drawing/2014/main" id="{9D83880A-7D26-4996-861B-9B5D7E9BBB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9909" y="1969872"/>
            <a:ext cx="4872135" cy="48721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0EC7698-943F-4C7A-8E9A-3243F8C2AA03}"/>
              </a:ext>
            </a:extLst>
          </p:cNvPr>
          <p:cNvSpPr/>
          <p:nvPr/>
        </p:nvSpPr>
        <p:spPr>
          <a:xfrm>
            <a:off x="480767" y="2219468"/>
            <a:ext cx="6885802" cy="1209532"/>
          </a:xfrm>
          <a:prstGeom prst="rect">
            <a:avLst/>
          </a:prstGeom>
          <a:solidFill>
            <a:schemeClr val="bg1"/>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Simple rule for students who participated in only one program: </a:t>
            </a:r>
          </a:p>
          <a:p>
            <a:pPr algn="ctr"/>
            <a:r>
              <a:rPr lang="en-US" dirty="0"/>
              <a:t>Follow-up must be conducted for EVERY valid PoP. </a:t>
            </a:r>
          </a:p>
        </p:txBody>
      </p:sp>
      <p:sp>
        <p:nvSpPr>
          <p:cNvPr id="6" name="Rectangle 5">
            <a:extLst>
              <a:ext uri="{FF2B5EF4-FFF2-40B4-BE49-F238E27FC236}">
                <a16:creationId xmlns:a16="http://schemas.microsoft.com/office/drawing/2014/main" id="{20927F57-F39E-4CE1-AD0F-7DB59EC88388}"/>
              </a:ext>
            </a:extLst>
          </p:cNvPr>
          <p:cNvSpPr/>
          <p:nvPr/>
        </p:nvSpPr>
        <p:spPr>
          <a:xfrm>
            <a:off x="480767" y="4785130"/>
            <a:ext cx="6885802" cy="1209532"/>
          </a:xfrm>
          <a:prstGeom prst="rect">
            <a:avLst/>
          </a:prstGeom>
          <a:solidFill>
            <a:schemeClr val="bg1"/>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For students who participated in multiple programs over the course of a fiscal year, follow-up is a little more </a:t>
            </a:r>
          </a:p>
          <a:p>
            <a:pPr algn="ctr"/>
            <a:r>
              <a:rPr lang="en-US" sz="4400" b="1" dirty="0">
                <a:solidFill>
                  <a:srgbClr val="C00000"/>
                </a:solidFill>
                <a:latin typeface="Jokerman" panose="04090605060D06020702" pitchFamily="82" charset="0"/>
              </a:rPr>
              <a:t>Complicated</a:t>
            </a:r>
            <a:r>
              <a:rPr lang="en-US" sz="4400" b="1" dirty="0">
                <a:solidFill>
                  <a:srgbClr val="C00000"/>
                </a:solidFill>
                <a:latin typeface="Curlz MT" panose="04040404050702020202" pitchFamily="82" charset="0"/>
              </a:rPr>
              <a:t>. </a:t>
            </a:r>
          </a:p>
        </p:txBody>
      </p:sp>
    </p:spTree>
    <p:extLst>
      <p:ext uri="{BB962C8B-B14F-4D97-AF65-F5344CB8AC3E}">
        <p14:creationId xmlns:p14="http://schemas.microsoft.com/office/powerpoint/2010/main" val="29397654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outcome follow-up?</a:t>
            </a:r>
          </a:p>
        </p:txBody>
      </p:sp>
      <p:sp>
        <p:nvSpPr>
          <p:cNvPr id="6" name="Rectangle 5">
            <a:extLst>
              <a:ext uri="{FF2B5EF4-FFF2-40B4-BE49-F238E27FC236}">
                <a16:creationId xmlns:a16="http://schemas.microsoft.com/office/drawing/2014/main" id="{20927F57-F39E-4CE1-AD0F-7DB59EC88388}"/>
              </a:ext>
            </a:extLst>
          </p:cNvPr>
          <p:cNvSpPr/>
          <p:nvPr/>
        </p:nvSpPr>
        <p:spPr>
          <a:xfrm>
            <a:off x="4616553" y="2059212"/>
            <a:ext cx="6885802" cy="4569643"/>
          </a:xfrm>
          <a:prstGeom prst="rect">
            <a:avLst/>
          </a:prstGeom>
          <a:solidFill>
            <a:schemeClr val="bg1"/>
          </a:solidFill>
        </p:spPr>
        <p:style>
          <a:lnRef idx="1">
            <a:schemeClr val="accent4"/>
          </a:lnRef>
          <a:fillRef idx="2">
            <a:schemeClr val="accent4"/>
          </a:fillRef>
          <a:effectRef idx="1">
            <a:schemeClr val="accent4"/>
          </a:effectRef>
          <a:fontRef idx="minor">
            <a:schemeClr val="dk1"/>
          </a:fontRef>
        </p:style>
        <p:txBody>
          <a:bodyPr rtlCol="0" anchor="ctr"/>
          <a:lstStyle/>
          <a:p>
            <a:r>
              <a:rPr lang="en-US" dirty="0"/>
              <a:t>For students who participated in multiple programs over the course of a fiscal year, follow-up is based on the END OF THE PERIOD OF PARTICIPATION.  </a:t>
            </a:r>
          </a:p>
          <a:p>
            <a:endParaRPr lang="en-US" dirty="0"/>
          </a:p>
          <a:p>
            <a:r>
              <a:rPr lang="en-US" dirty="0"/>
              <a:t>As an example if a student entered Program A in July and exited in September, but also entered Program B in August and remained active until March, both Program A and Program B would/could/should perform data matching and follow up in the appropriate collection periods based on that March date of exit.  </a:t>
            </a:r>
          </a:p>
          <a:p>
            <a:endParaRPr lang="en-US" dirty="0"/>
          </a:p>
          <a:p>
            <a:r>
              <a:rPr lang="en-US" dirty="0"/>
              <a:t>That can potentially pose a problem for Program A which may not have seen the student since last contact in September.  </a:t>
            </a:r>
          </a:p>
          <a:p>
            <a:endParaRPr lang="en-US" dirty="0"/>
          </a:p>
          <a:p>
            <a:pPr algn="ctr"/>
            <a:endParaRPr lang="en-US" dirty="0"/>
          </a:p>
          <a:p>
            <a:endParaRPr lang="en-US" dirty="0"/>
          </a:p>
        </p:txBody>
      </p:sp>
      <p:pic>
        <p:nvPicPr>
          <p:cNvPr id="27650" name="Picture 2" descr="http://www.ambysoft.com/artwork/surveyclipboard.png">
            <a:extLst>
              <a:ext uri="{FF2B5EF4-FFF2-40B4-BE49-F238E27FC236}">
                <a16:creationId xmlns:a16="http://schemas.microsoft.com/office/drawing/2014/main" id="{A7302FC9-0F5A-4D68-8280-2712426AA4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894" y="2219468"/>
            <a:ext cx="3933727" cy="3933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9425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outcome follow-up?</a:t>
            </a:r>
          </a:p>
        </p:txBody>
      </p:sp>
      <p:sp>
        <p:nvSpPr>
          <p:cNvPr id="6" name="Rectangle 5">
            <a:extLst>
              <a:ext uri="{FF2B5EF4-FFF2-40B4-BE49-F238E27FC236}">
                <a16:creationId xmlns:a16="http://schemas.microsoft.com/office/drawing/2014/main" id="{20927F57-F39E-4CE1-AD0F-7DB59EC88388}"/>
              </a:ext>
            </a:extLst>
          </p:cNvPr>
          <p:cNvSpPr/>
          <p:nvPr/>
        </p:nvSpPr>
        <p:spPr>
          <a:xfrm>
            <a:off x="4616553" y="2059212"/>
            <a:ext cx="6885802" cy="4569643"/>
          </a:xfrm>
          <a:prstGeom prst="rect">
            <a:avLst/>
          </a:prstGeom>
          <a:solidFill>
            <a:schemeClr val="bg1"/>
          </a:solidFill>
        </p:spPr>
        <p:style>
          <a:lnRef idx="1">
            <a:schemeClr val="accent4"/>
          </a:lnRef>
          <a:fillRef idx="2">
            <a:schemeClr val="accent4"/>
          </a:fillRef>
          <a:effectRef idx="1">
            <a:schemeClr val="accent4"/>
          </a:effectRef>
          <a:fontRef idx="minor">
            <a:schemeClr val="dk1"/>
          </a:fontRef>
        </p:style>
        <p:txBody>
          <a:bodyPr rtlCol="0" anchor="ctr"/>
          <a:lstStyle/>
          <a:p>
            <a:r>
              <a:rPr lang="en-US" dirty="0"/>
              <a:t>The key is cooperation.  </a:t>
            </a:r>
          </a:p>
          <a:p>
            <a:endParaRPr lang="en-US" dirty="0"/>
          </a:p>
          <a:p>
            <a:r>
              <a:rPr lang="en-US" dirty="0"/>
              <a:t>Students who are simultaneously enrolled in multiple programs over the course of a single PoP will require those programs to cooperate on assessment entry and follow-up.  </a:t>
            </a:r>
          </a:p>
          <a:p>
            <a:endParaRPr lang="en-US" dirty="0"/>
          </a:p>
          <a:p>
            <a:pPr algn="ctr"/>
            <a:endParaRPr lang="en-US" dirty="0"/>
          </a:p>
          <a:p>
            <a:endParaRPr lang="en-US" dirty="0"/>
          </a:p>
        </p:txBody>
      </p:sp>
      <p:pic>
        <p:nvPicPr>
          <p:cNvPr id="27650" name="Picture 2" descr="http://www.ambysoft.com/artwork/surveyclipboard.png">
            <a:extLst>
              <a:ext uri="{FF2B5EF4-FFF2-40B4-BE49-F238E27FC236}">
                <a16:creationId xmlns:a16="http://schemas.microsoft.com/office/drawing/2014/main" id="{A7302FC9-0F5A-4D68-8280-2712426AA4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894" y="2219468"/>
            <a:ext cx="3933727" cy="3933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8734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7" name="Rectangle 136">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138">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140">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43" name="Rectangle 142">
            <a:extLst>
              <a:ext uri="{FF2B5EF4-FFF2-40B4-BE49-F238E27FC236}">
                <a16:creationId xmlns:a16="http://schemas.microsoft.com/office/drawing/2014/main" id="{F115DB35-53D7-4EDC-A965-A43492961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578" name="Picture 2" descr="https://www.insurancejournal.com/app/uploads/2013/12/Question-Mark.jpg">
            <a:extLst>
              <a:ext uri="{FF2B5EF4-FFF2-40B4-BE49-F238E27FC236}">
                <a16:creationId xmlns:a16="http://schemas.microsoft.com/office/drawing/2014/main" id="{898CC863-8341-4D62-AB2B-47010F7AA45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23031" y="1208531"/>
            <a:ext cx="4735069" cy="4735069"/>
          </a:xfrm>
          <a:prstGeom prst="rect">
            <a:avLst/>
          </a:prstGeom>
          <a:noFill/>
          <a:extLst>
            <a:ext uri="{909E8E84-426E-40DD-AFC4-6F175D3DCCD1}">
              <a14:hiddenFill xmlns:a14="http://schemas.microsoft.com/office/drawing/2010/main">
                <a:solidFill>
                  <a:srgbClr val="FFFFFF"/>
                </a:solidFill>
              </a14:hiddenFill>
            </a:ext>
          </a:extLst>
        </p:spPr>
      </p:pic>
      <p:sp>
        <p:nvSpPr>
          <p:cNvPr id="145" name="Rectangle 144">
            <a:extLst>
              <a:ext uri="{FF2B5EF4-FFF2-40B4-BE49-F238E27FC236}">
                <a16:creationId xmlns:a16="http://schemas.microsoft.com/office/drawing/2014/main" id="{4B610F9C-62FE-46FC-8607-C35030B63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296275" y="1419225"/>
            <a:ext cx="3081576" cy="2085869"/>
          </a:xfrm>
        </p:spPr>
        <p:txBody>
          <a:bodyPr vert="horz" lIns="91440" tIns="45720" rIns="91440" bIns="45720" rtlCol="0" anchor="b">
            <a:normAutofit/>
          </a:bodyPr>
          <a:lstStyle/>
          <a:p>
            <a:r>
              <a:rPr lang="en-US" sz="3600" dirty="0">
                <a:solidFill>
                  <a:srgbClr val="FFFFFF"/>
                </a:solidFill>
              </a:rPr>
              <a:t>Questions? </a:t>
            </a:r>
          </a:p>
        </p:txBody>
      </p:sp>
    </p:spTree>
    <p:extLst>
      <p:ext uri="{BB962C8B-B14F-4D97-AF65-F5344CB8AC3E}">
        <p14:creationId xmlns:p14="http://schemas.microsoft.com/office/powerpoint/2010/main" val="3440821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8AD54DB8-C150-4290-85D6-F5B0262BF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79" name="Rectangle 78">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842" name="Picture 2" descr="https://media.istockphoto.com/photos/magician-or-illusionist-is-showing-magic-trick-blue-stage-light-in-picture-id912003020?k=6&amp;m=912003020&amp;s=612x612&amp;w=0&amp;h=VkEqardApIiCXx8kjxCI4cuIy9Nd7LXqTzxRVOvCiOU=">
            <a:extLst>
              <a:ext uri="{FF2B5EF4-FFF2-40B4-BE49-F238E27FC236}">
                <a16:creationId xmlns:a16="http://schemas.microsoft.com/office/drawing/2014/main" id="{5B64E789-0ABD-4D5B-9CD2-12E343B641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1831" b="1"/>
          <a:stretch/>
        </p:blipFill>
        <p:spPr bwMode="auto">
          <a:xfrm>
            <a:off x="446534" y="723899"/>
            <a:ext cx="7498616" cy="5676901"/>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80">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256685" y="2083844"/>
            <a:ext cx="3081576" cy="1959005"/>
          </a:xfrm>
        </p:spPr>
        <p:txBody>
          <a:bodyPr vert="horz" lIns="91440" tIns="45720" rIns="91440" bIns="45720" rtlCol="0" anchor="b">
            <a:noAutofit/>
          </a:bodyPr>
          <a:lstStyle/>
          <a:p>
            <a:pPr>
              <a:lnSpc>
                <a:spcPct val="90000"/>
              </a:lnSpc>
            </a:pPr>
            <a:r>
              <a:rPr lang="en-US" sz="2400" dirty="0">
                <a:solidFill>
                  <a:srgbClr val="FFFFFF"/>
                </a:solidFill>
              </a:rPr>
              <a:t>For the purposes of federal tables 1, 2, 3, 4, 4A, 4B and 4C the Pop is  treated as if it never existed</a:t>
            </a:r>
          </a:p>
        </p:txBody>
      </p:sp>
      <p:grpSp>
        <p:nvGrpSpPr>
          <p:cNvPr id="83" name="Group 82">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84" name="Rectangle 83">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84">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86" name="Rectangle 85">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6" name="TextBox 5">
            <a:extLst>
              <a:ext uri="{FF2B5EF4-FFF2-40B4-BE49-F238E27FC236}">
                <a16:creationId xmlns:a16="http://schemas.microsoft.com/office/drawing/2014/main" id="{EE5F0259-C30B-44B5-878F-68B894B17886}"/>
              </a:ext>
            </a:extLst>
          </p:cNvPr>
          <p:cNvSpPr txBox="1"/>
          <p:nvPr/>
        </p:nvSpPr>
        <p:spPr>
          <a:xfrm>
            <a:off x="8391684" y="4102776"/>
            <a:ext cx="2886075" cy="2031325"/>
          </a:xfrm>
          <a:prstGeom prst="rect">
            <a:avLst/>
          </a:prstGeom>
          <a:noFill/>
        </p:spPr>
        <p:txBody>
          <a:bodyPr wrap="square" rtlCol="0">
            <a:spAutoFit/>
          </a:bodyPr>
          <a:lstStyle/>
          <a:p>
            <a:r>
              <a:rPr lang="en-US" dirty="0">
                <a:solidFill>
                  <a:schemeClr val="bg1"/>
                </a:solidFill>
              </a:rPr>
              <a:t>Student assessments aren’t considered for inclusion on the Federal Tables</a:t>
            </a:r>
          </a:p>
          <a:p>
            <a:endParaRPr lang="en-US" dirty="0">
              <a:solidFill>
                <a:schemeClr val="bg1"/>
              </a:solidFill>
            </a:endParaRPr>
          </a:p>
          <a:p>
            <a:r>
              <a:rPr lang="en-US" dirty="0">
                <a:solidFill>
                  <a:schemeClr val="bg1"/>
                </a:solidFill>
              </a:rPr>
              <a:t>Attendance Hours are not counted toward the student total</a:t>
            </a:r>
          </a:p>
        </p:txBody>
      </p:sp>
      <p:sp>
        <p:nvSpPr>
          <p:cNvPr id="7" name="TextBox 6">
            <a:extLst>
              <a:ext uri="{FF2B5EF4-FFF2-40B4-BE49-F238E27FC236}">
                <a16:creationId xmlns:a16="http://schemas.microsoft.com/office/drawing/2014/main" id="{A72C6B2B-6E28-475E-90F9-294F71790225}"/>
              </a:ext>
            </a:extLst>
          </p:cNvPr>
          <p:cNvSpPr txBox="1"/>
          <p:nvPr/>
        </p:nvSpPr>
        <p:spPr>
          <a:xfrm rot="1012611">
            <a:off x="4217554" y="3244334"/>
            <a:ext cx="3616873" cy="369332"/>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PoP didn’t meet the minimum</a:t>
            </a:r>
          </a:p>
        </p:txBody>
      </p:sp>
      <p:sp>
        <p:nvSpPr>
          <p:cNvPr id="3" name="Rectangle 2">
            <a:extLst>
              <a:ext uri="{FF2B5EF4-FFF2-40B4-BE49-F238E27FC236}">
                <a16:creationId xmlns:a16="http://schemas.microsoft.com/office/drawing/2014/main" id="{80D0581D-9BB6-47A1-BA6C-83B4B9837947}"/>
              </a:ext>
            </a:extLst>
          </p:cNvPr>
          <p:cNvSpPr/>
          <p:nvPr/>
        </p:nvSpPr>
        <p:spPr>
          <a:xfrm>
            <a:off x="8286487" y="910691"/>
            <a:ext cx="3147952" cy="986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FF00"/>
                </a:solidFill>
                <a:latin typeface="Avenir LT 95 Black" panose="020B0A03020000020003" pitchFamily="34" charset="0"/>
              </a:rPr>
              <a:t>POP didn’t meet hours or test minimums</a:t>
            </a:r>
          </a:p>
        </p:txBody>
      </p:sp>
    </p:spTree>
    <p:extLst>
      <p:ext uri="{BB962C8B-B14F-4D97-AF65-F5344CB8AC3E}">
        <p14:creationId xmlns:p14="http://schemas.microsoft.com/office/powerpoint/2010/main" val="3807729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7" name="Rectangle 136">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138">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140">
            <a:extLst>
              <a:ext uri="{FF2B5EF4-FFF2-40B4-BE49-F238E27FC236}">
                <a16:creationId xmlns:a16="http://schemas.microsoft.com/office/drawing/2014/main" id="{A926A64B-3BCB-44CC-892E-C791C324B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43" name="Rectangle 142">
            <a:extLst>
              <a:ext uri="{FF2B5EF4-FFF2-40B4-BE49-F238E27FC236}">
                <a16:creationId xmlns:a16="http://schemas.microsoft.com/office/drawing/2014/main" id="{8F404549-B4DC-481C-926C-DED3EF1C5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1E8FD5CD-351E-4B06-8B78-BD5102D00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91223" y="2239944"/>
            <a:ext cx="3409783" cy="1013800"/>
          </a:xfrm>
        </p:spPr>
        <p:txBody>
          <a:bodyPr vert="horz" lIns="91440" tIns="45720" rIns="91440" bIns="45720" rtlCol="0" anchor="b">
            <a:normAutofit fontScale="90000"/>
          </a:bodyPr>
          <a:lstStyle/>
          <a:p>
            <a:pPr>
              <a:lnSpc>
                <a:spcPct val="90000"/>
              </a:lnSpc>
            </a:pPr>
            <a:r>
              <a:rPr lang="en-US" sz="3200" dirty="0"/>
              <a:t>When a PoP doesn’t meet the criteria for inclusion on federal tables</a:t>
            </a:r>
          </a:p>
        </p:txBody>
      </p:sp>
      <p:pic>
        <p:nvPicPr>
          <p:cNvPr id="36866" name="Picture 2" descr="https://cdn.shopify.com/s/files/1/0838/6135/products/adult-dinner-party-game-card_x700.jpg?v=1430612177">
            <a:extLst>
              <a:ext uri="{FF2B5EF4-FFF2-40B4-BE49-F238E27FC236}">
                <a16:creationId xmlns:a16="http://schemas.microsoft.com/office/drawing/2014/main" id="{C7D4447F-0464-4B07-9EBB-C974E4DBDC9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91522" y="1232777"/>
            <a:ext cx="6489819" cy="44130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455C28F-AC6D-4A26-83B3-29B7F5C4C41E}"/>
              </a:ext>
            </a:extLst>
          </p:cNvPr>
          <p:cNvSpPr/>
          <p:nvPr/>
        </p:nvSpPr>
        <p:spPr>
          <a:xfrm>
            <a:off x="4939645" y="2638425"/>
            <a:ext cx="6271280" cy="2114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tx1"/>
                </a:solidFill>
                <a:latin typeface="MV Boli" panose="02000500030200090000" pitchFamily="2" charset="0"/>
                <a:cs typeface="MV Boli" panose="02000500030200090000" pitchFamily="2" charset="0"/>
              </a:rPr>
              <a:t>TABLE 2A </a:t>
            </a:r>
            <a:r>
              <a:rPr lang="en-US" dirty="0"/>
              <a:t>2A</a:t>
            </a:r>
          </a:p>
        </p:txBody>
      </p:sp>
      <p:sp>
        <p:nvSpPr>
          <p:cNvPr id="5" name="TextBox 4">
            <a:extLst>
              <a:ext uri="{FF2B5EF4-FFF2-40B4-BE49-F238E27FC236}">
                <a16:creationId xmlns:a16="http://schemas.microsoft.com/office/drawing/2014/main" id="{90D429FE-4553-4A54-B2AC-E1889A6D1363}"/>
              </a:ext>
            </a:extLst>
          </p:cNvPr>
          <p:cNvSpPr txBox="1"/>
          <p:nvPr/>
        </p:nvSpPr>
        <p:spPr>
          <a:xfrm>
            <a:off x="5346447" y="4174761"/>
            <a:ext cx="5648960" cy="369332"/>
          </a:xfrm>
          <a:prstGeom prst="rect">
            <a:avLst/>
          </a:prstGeom>
          <a:noFill/>
        </p:spPr>
        <p:txBody>
          <a:bodyPr wrap="square" rtlCol="0">
            <a:spAutoFit/>
          </a:bodyPr>
          <a:lstStyle/>
          <a:p>
            <a:pPr algn="ctr"/>
            <a:r>
              <a:rPr lang="en-US" i="1" dirty="0"/>
              <a:t>See the Reporting </a:t>
            </a:r>
            <a:r>
              <a:rPr lang="en-US" i="1" dirty="0" err="1"/>
              <a:t>Powerpoint</a:t>
            </a:r>
            <a:r>
              <a:rPr lang="en-US" i="1" dirty="0"/>
              <a:t> for details </a:t>
            </a:r>
          </a:p>
        </p:txBody>
      </p:sp>
    </p:spTree>
    <p:extLst>
      <p:ext uri="{BB962C8B-B14F-4D97-AF65-F5344CB8AC3E}">
        <p14:creationId xmlns:p14="http://schemas.microsoft.com/office/powerpoint/2010/main" val="1842878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41961CA-FF50-4BBC-A1FA-A09620C10B0B}"/>
              </a:ext>
            </a:extLst>
          </p:cNvPr>
          <p:cNvPicPr>
            <a:picLocks noChangeAspect="1"/>
          </p:cNvPicPr>
          <p:nvPr/>
        </p:nvPicPr>
        <p:blipFill>
          <a:blip r:embed="rId2"/>
          <a:stretch>
            <a:fillRect/>
          </a:stretch>
        </p:blipFill>
        <p:spPr>
          <a:xfrm>
            <a:off x="2925997" y="1198397"/>
            <a:ext cx="8455527" cy="5530109"/>
          </a:xfrm>
          <a:prstGeom prst="rect">
            <a:avLst/>
          </a:prstGeom>
        </p:spPr>
      </p:pic>
      <p:sp>
        <p:nvSpPr>
          <p:cNvPr id="2" name="Title 1"/>
          <p:cNvSpPr>
            <a:spLocks noGrp="1"/>
          </p:cNvSpPr>
          <p:nvPr>
            <p:ph type="title"/>
          </p:nvPr>
        </p:nvSpPr>
        <p:spPr>
          <a:xfrm>
            <a:off x="575894" y="729658"/>
            <a:ext cx="11029616" cy="988332"/>
          </a:xfrm>
        </p:spPr>
        <p:txBody>
          <a:bodyPr/>
          <a:lstStyle/>
          <a:p>
            <a:r>
              <a:rPr lang="en-US" dirty="0"/>
              <a:t>TABLE 2A </a:t>
            </a:r>
            <a:br>
              <a:rPr lang="en-US" dirty="0"/>
            </a:br>
            <a:endParaRPr lang="en-US" dirty="0"/>
          </a:p>
        </p:txBody>
      </p:sp>
      <p:sp>
        <p:nvSpPr>
          <p:cNvPr id="5" name="TextBox 4"/>
          <p:cNvSpPr txBox="1"/>
          <p:nvPr/>
        </p:nvSpPr>
        <p:spPr>
          <a:xfrm>
            <a:off x="409781" y="3193643"/>
            <a:ext cx="2077657" cy="600164"/>
          </a:xfrm>
          <a:prstGeom prst="rect">
            <a:avLst/>
          </a:prstGeom>
          <a:solidFill>
            <a:schemeClr val="accent3">
              <a:lumMod val="20000"/>
              <a:lumOff val="80000"/>
            </a:schemeClr>
          </a:solidFill>
          <a:ln>
            <a:solidFill>
              <a:schemeClr val="accent1">
                <a:lumMod val="75000"/>
              </a:schemeClr>
            </a:solidFill>
          </a:ln>
        </p:spPr>
        <p:txBody>
          <a:bodyPr wrap="square" rtlCol="0">
            <a:spAutoFit/>
          </a:bodyPr>
          <a:lstStyle/>
          <a:p>
            <a:r>
              <a:rPr lang="en-US" sz="1100" b="1" dirty="0"/>
              <a:t>Rules for Gender and Ethnicity carry forward from Table 1. </a:t>
            </a:r>
          </a:p>
        </p:txBody>
      </p:sp>
      <p:sp>
        <p:nvSpPr>
          <p:cNvPr id="7" name="TextBox 6"/>
          <p:cNvSpPr txBox="1"/>
          <p:nvPr/>
        </p:nvSpPr>
        <p:spPr>
          <a:xfrm>
            <a:off x="409781" y="3912846"/>
            <a:ext cx="2180581" cy="1015663"/>
          </a:xfrm>
          <a:prstGeom prst="rect">
            <a:avLst/>
          </a:prstGeom>
          <a:solidFill>
            <a:schemeClr val="accent6">
              <a:lumMod val="40000"/>
              <a:lumOff val="60000"/>
            </a:schemeClr>
          </a:solidFill>
          <a:ln>
            <a:solidFill>
              <a:schemeClr val="accent6">
                <a:lumMod val="75000"/>
              </a:schemeClr>
            </a:solidFill>
          </a:ln>
        </p:spPr>
        <p:txBody>
          <a:bodyPr wrap="square" rtlCol="0">
            <a:spAutoFit/>
          </a:bodyPr>
          <a:lstStyle/>
          <a:p>
            <a:r>
              <a:rPr lang="en-US" sz="1000" dirty="0"/>
              <a:t>NOTE:</a:t>
            </a:r>
          </a:p>
          <a:p>
            <a:r>
              <a:rPr lang="en-US" sz="1000" dirty="0"/>
              <a:t>Age is based on the first CONTACT DATE</a:t>
            </a:r>
          </a:p>
          <a:p>
            <a:endParaRPr lang="en-US" sz="1000" dirty="0"/>
          </a:p>
          <a:p>
            <a:r>
              <a:rPr lang="en-US" sz="1000" dirty="0"/>
              <a:t>* This is different from Table 2, which is based on registration! </a:t>
            </a:r>
          </a:p>
        </p:txBody>
      </p:sp>
      <p:sp>
        <p:nvSpPr>
          <p:cNvPr id="11" name="TextBox 10">
            <a:extLst>
              <a:ext uri="{FF2B5EF4-FFF2-40B4-BE49-F238E27FC236}">
                <a16:creationId xmlns:a16="http://schemas.microsoft.com/office/drawing/2014/main" id="{4F82E80C-C20A-47EC-9218-3AE378D29A98}"/>
              </a:ext>
            </a:extLst>
          </p:cNvPr>
          <p:cNvSpPr txBox="1"/>
          <p:nvPr/>
        </p:nvSpPr>
        <p:spPr>
          <a:xfrm>
            <a:off x="3139233" y="5347461"/>
            <a:ext cx="7853232" cy="471948"/>
          </a:xfrm>
          <a:prstGeom prst="rect">
            <a:avLst/>
          </a:prstGeom>
          <a:noFill/>
          <a:ln w="38100">
            <a:solidFill>
              <a:srgbClr val="CC0000"/>
            </a:solidFill>
          </a:ln>
        </p:spPr>
        <p:txBody>
          <a:bodyPr wrap="square" rtlCol="0">
            <a:spAutoFit/>
          </a:bodyPr>
          <a:lstStyle/>
          <a:p>
            <a:endParaRPr lang="en-US" dirty="0"/>
          </a:p>
        </p:txBody>
      </p:sp>
      <p:sp>
        <p:nvSpPr>
          <p:cNvPr id="12" name="TextBox 11">
            <a:extLst>
              <a:ext uri="{FF2B5EF4-FFF2-40B4-BE49-F238E27FC236}">
                <a16:creationId xmlns:a16="http://schemas.microsoft.com/office/drawing/2014/main" id="{3B1F8718-5C3B-43F8-8316-94745665BEBF}"/>
              </a:ext>
            </a:extLst>
          </p:cNvPr>
          <p:cNvSpPr txBox="1"/>
          <p:nvPr/>
        </p:nvSpPr>
        <p:spPr>
          <a:xfrm>
            <a:off x="376072" y="1956198"/>
            <a:ext cx="2180581" cy="1107996"/>
          </a:xfrm>
          <a:prstGeom prst="rect">
            <a:avLst/>
          </a:prstGeom>
          <a:solidFill>
            <a:srgbClr val="FF0000"/>
          </a:solidFill>
          <a:ln>
            <a:solidFill>
              <a:schemeClr val="accent6">
                <a:lumMod val="75000"/>
              </a:schemeClr>
            </a:solidFill>
          </a:ln>
        </p:spPr>
        <p:txBody>
          <a:bodyPr wrap="square" rtlCol="0">
            <a:spAutoFit/>
          </a:bodyPr>
          <a:lstStyle/>
          <a:p>
            <a:r>
              <a:rPr lang="en-US" sz="1100" b="1" dirty="0">
                <a:solidFill>
                  <a:schemeClr val="bg1"/>
                </a:solidFill>
              </a:rPr>
              <a:t>NOTE:</a:t>
            </a:r>
          </a:p>
          <a:p>
            <a:r>
              <a:rPr lang="en-US" sz="1100" b="1" dirty="0">
                <a:solidFill>
                  <a:schemeClr val="bg1"/>
                </a:solidFill>
              </a:rPr>
              <a:t>TABLE 2A is identical to Table 2 except it  only considers students who DID NOT have a valid Period of Participation in the Fiscal</a:t>
            </a:r>
          </a:p>
        </p:txBody>
      </p:sp>
      <p:sp>
        <p:nvSpPr>
          <p:cNvPr id="13" name="TextBox 12">
            <a:extLst>
              <a:ext uri="{FF2B5EF4-FFF2-40B4-BE49-F238E27FC236}">
                <a16:creationId xmlns:a16="http://schemas.microsoft.com/office/drawing/2014/main" id="{3E1E2F35-7B57-48E4-8889-9B56E3CF67B5}"/>
              </a:ext>
            </a:extLst>
          </p:cNvPr>
          <p:cNvSpPr txBox="1"/>
          <p:nvPr/>
        </p:nvSpPr>
        <p:spPr>
          <a:xfrm>
            <a:off x="427882" y="5047548"/>
            <a:ext cx="2180581" cy="1277273"/>
          </a:xfrm>
          <a:prstGeom prst="rect">
            <a:avLst/>
          </a:prstGeom>
          <a:solidFill>
            <a:schemeClr val="tx1">
              <a:lumMod val="95000"/>
              <a:lumOff val="5000"/>
            </a:schemeClr>
          </a:solidFill>
          <a:ln>
            <a:solidFill>
              <a:schemeClr val="accent6">
                <a:lumMod val="75000"/>
              </a:schemeClr>
            </a:solidFill>
          </a:ln>
        </p:spPr>
        <p:txBody>
          <a:bodyPr wrap="square" rtlCol="0">
            <a:spAutoFit/>
          </a:bodyPr>
          <a:lstStyle/>
          <a:p>
            <a:r>
              <a:rPr lang="en-US" sz="1100" b="1" dirty="0">
                <a:solidFill>
                  <a:schemeClr val="bg1"/>
                </a:solidFill>
              </a:rPr>
              <a:t>NOTE:</a:t>
            </a:r>
          </a:p>
          <a:p>
            <a:r>
              <a:rPr lang="en-US" sz="1100" b="1" dirty="0">
                <a:solidFill>
                  <a:schemeClr val="bg1"/>
                </a:solidFill>
              </a:rPr>
              <a:t>Students with one or more VALID  </a:t>
            </a:r>
            <a:r>
              <a:rPr lang="en-US" sz="1100" b="1" dirty="0" err="1">
                <a:solidFill>
                  <a:schemeClr val="bg1"/>
                </a:solidFill>
              </a:rPr>
              <a:t>PoP</a:t>
            </a:r>
            <a:r>
              <a:rPr lang="en-US" sz="1100" b="1" dirty="0">
                <a:solidFill>
                  <a:schemeClr val="bg1"/>
                </a:solidFill>
              </a:rPr>
              <a:t> in a Fiscal Year will not be considered for Table 2A even if one or more </a:t>
            </a:r>
            <a:r>
              <a:rPr lang="en-US" sz="1100" b="1" dirty="0" err="1">
                <a:solidFill>
                  <a:schemeClr val="bg1"/>
                </a:solidFill>
              </a:rPr>
              <a:t>PoPs</a:t>
            </a:r>
            <a:r>
              <a:rPr lang="en-US" sz="1100" b="1" dirty="0">
                <a:solidFill>
                  <a:schemeClr val="bg1"/>
                </a:solidFill>
              </a:rPr>
              <a:t> in that fiscal do not meet the minimum standards. </a:t>
            </a:r>
          </a:p>
        </p:txBody>
      </p:sp>
      <p:sp>
        <p:nvSpPr>
          <p:cNvPr id="14" name="TextBox 13">
            <a:extLst>
              <a:ext uri="{FF2B5EF4-FFF2-40B4-BE49-F238E27FC236}">
                <a16:creationId xmlns:a16="http://schemas.microsoft.com/office/drawing/2014/main" id="{B9F6403A-E93B-43E2-A817-02F605CCABC7}"/>
              </a:ext>
            </a:extLst>
          </p:cNvPr>
          <p:cNvSpPr txBox="1"/>
          <p:nvPr/>
        </p:nvSpPr>
        <p:spPr>
          <a:xfrm>
            <a:off x="7325741" y="3912762"/>
            <a:ext cx="4279769" cy="1200329"/>
          </a:xfrm>
          <a:prstGeom prst="rect">
            <a:avLst/>
          </a:prstGeom>
          <a:solidFill>
            <a:schemeClr val="bg1">
              <a:lumMod val="85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400" b="1" i="1" dirty="0">
                <a:latin typeface="Lucida Sans Unicode" panose="020B0602030504020204" pitchFamily="34" charset="0"/>
                <a:cs typeface="Lucida Sans Unicode" panose="020B0602030504020204" pitchFamily="34" charset="0"/>
              </a:rPr>
              <a:t>An individual who has taken </a:t>
            </a:r>
            <a:r>
              <a:rPr lang="en-US" sz="2400" b="1" i="1" dirty="0">
                <a:solidFill>
                  <a:srgbClr val="C00000"/>
                </a:solidFill>
                <a:latin typeface="Lucida Sans Unicode" panose="020B0602030504020204" pitchFamily="34" charset="0"/>
                <a:cs typeface="Lucida Sans Unicode" panose="020B0602030504020204" pitchFamily="34" charset="0"/>
              </a:rPr>
              <a:t>action that demonstrates an intent</a:t>
            </a:r>
            <a:r>
              <a:rPr lang="en-US" sz="2400" b="1" i="1" dirty="0">
                <a:latin typeface="Lucida Sans Unicode" panose="020B0602030504020204" pitchFamily="34" charset="0"/>
                <a:cs typeface="Lucida Sans Unicode" panose="020B0602030504020204" pitchFamily="34" charset="0"/>
              </a:rPr>
              <a:t>…</a:t>
            </a:r>
          </a:p>
        </p:txBody>
      </p:sp>
    </p:spTree>
    <p:extLst>
      <p:ext uri="{BB962C8B-B14F-4D97-AF65-F5344CB8AC3E}">
        <p14:creationId xmlns:p14="http://schemas.microsoft.com/office/powerpoint/2010/main" val="430675852"/>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2808</TotalTime>
  <Words>4064</Words>
  <Application>Microsoft Office PowerPoint</Application>
  <PresentationFormat>Widescreen</PresentationFormat>
  <Paragraphs>495</Paragraphs>
  <Slides>64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64</vt:i4>
      </vt:variant>
    </vt:vector>
  </HeadingPairs>
  <TitlesOfParts>
    <vt:vector size="75" baseType="lpstr">
      <vt:lpstr>Arial</vt:lpstr>
      <vt:lpstr>Avenir LT 95 Black</vt:lpstr>
      <vt:lpstr>Calibri</vt:lpstr>
      <vt:lpstr>Cocogoose</vt:lpstr>
      <vt:lpstr>Curlz MT</vt:lpstr>
      <vt:lpstr>Gill Sans MT</vt:lpstr>
      <vt:lpstr>Jokerman</vt:lpstr>
      <vt:lpstr>Lucida Sans Unicode</vt:lpstr>
      <vt:lpstr>MV Boli</vt:lpstr>
      <vt:lpstr>Wingdings 2</vt:lpstr>
      <vt:lpstr>Dividend</vt:lpstr>
      <vt:lpstr>PoP 101</vt:lpstr>
      <vt:lpstr>PoP 101</vt:lpstr>
      <vt:lpstr>What is a period of participation?</vt:lpstr>
      <vt:lpstr>What is a Period of Participation? </vt:lpstr>
      <vt:lpstr>What makes a period of participation valid?</vt:lpstr>
      <vt:lpstr>What happens if the PoP doesn’t meet the minimum standards?</vt:lpstr>
      <vt:lpstr>For the purposes of federal tables 1, 2, 3, 4, 4A, 4B and 4C the Pop is  treated as if it never existed</vt:lpstr>
      <vt:lpstr>When a PoP doesn’t meet the criteria for inclusion on federal tables</vt:lpstr>
      <vt:lpstr>TABLE 2A  </vt:lpstr>
      <vt:lpstr>TABLE 2A  </vt:lpstr>
      <vt:lpstr>How are periods of participation managed?</vt:lpstr>
      <vt:lpstr>When does a Period of Participation Begin?</vt:lpstr>
      <vt:lpstr>When does a Period of Participation Begin?</vt:lpstr>
      <vt:lpstr>Establishing a Student’s entering Educational Functioning Level - EFL (BY ASSESSMENT)</vt:lpstr>
      <vt:lpstr>Establishing a Student’s entering Educational Functioning Level - EFL (BY ASSESSMENT)</vt:lpstr>
      <vt:lpstr>Testing after the Entering EFL has been Established  </vt:lpstr>
      <vt:lpstr>Testing after the Entering EFL has been Established  </vt:lpstr>
      <vt:lpstr>Why does the Entering EFL matter? </vt:lpstr>
      <vt:lpstr>Testing after the Entering EFL has been Established  </vt:lpstr>
      <vt:lpstr>Testing after the Entering EFL has been Established  </vt:lpstr>
      <vt:lpstr>Generating a measurable skills gain</vt:lpstr>
      <vt:lpstr>Generating a measurable skills gain</vt:lpstr>
      <vt:lpstr>Generating a measurable skills gain</vt:lpstr>
      <vt:lpstr>How does a pop end?</vt:lpstr>
      <vt:lpstr>How does a pop end?</vt:lpstr>
      <vt:lpstr>How does a pop end?</vt:lpstr>
      <vt:lpstr>Ending a PoP</vt:lpstr>
      <vt:lpstr>Ending a PoP</vt:lpstr>
      <vt:lpstr>Ending a PoP</vt:lpstr>
      <vt:lpstr>How does a pop end?</vt:lpstr>
      <vt:lpstr>Why not just wait for the “finger snap” of automatic separation?</vt:lpstr>
      <vt:lpstr>Multiple PoPs, multiple enrollments and continuing students</vt:lpstr>
      <vt:lpstr>When is a pop a second pop?</vt:lpstr>
      <vt:lpstr>What are the rules for a second pop?</vt:lpstr>
      <vt:lpstr>What about STUDENTs IN MULTIPLE PROGRAMS IN THE SAME Period of participation?</vt:lpstr>
      <vt:lpstr>What about STUDENTs IN MULTIPLE PROGRAMS IN THE SAME Period of participation?</vt:lpstr>
      <vt:lpstr>What about STUDENTs IN MULTIPLE PROGRAMS IN THE SAME Period of participation?</vt:lpstr>
      <vt:lpstr>What about STUDENTs IN MULTIPLE PROGRAMS IN THE SAME Period of participation?</vt:lpstr>
      <vt:lpstr>What about STUDENTs IN MULTIPLE PROGRAMS IN THE SAME Period of participation?</vt:lpstr>
      <vt:lpstr>Who gets credit for the measurable skills GAIN? </vt:lpstr>
      <vt:lpstr>Who gets the GAIN? </vt:lpstr>
      <vt:lpstr>Separating students in multiple enrollments</vt:lpstr>
      <vt:lpstr>Separating students in multiple enrollments</vt:lpstr>
      <vt:lpstr>Managing rollover students</vt:lpstr>
      <vt:lpstr>Activating A period of Participation in a New Fiscal</vt:lpstr>
      <vt:lpstr>Valid Periods of Participation</vt:lpstr>
      <vt:lpstr>Setting the entering efl for rollover students</vt:lpstr>
      <vt:lpstr>Setting the entering efl for rollover students</vt:lpstr>
      <vt:lpstr>Beware unlucky sevens</vt:lpstr>
      <vt:lpstr>DEALING WITH MULTIPLE PERIODS OF PARTICIPATION within the same fiscal year</vt:lpstr>
      <vt:lpstr>Multiple Periods of Participation within a single  Fiscal Year</vt:lpstr>
      <vt:lpstr>Measurable skills gains</vt:lpstr>
      <vt:lpstr>PowerPoint Presentation</vt:lpstr>
      <vt:lpstr>PowerPoint Presentation</vt:lpstr>
      <vt:lpstr>PowerPoint Presentation</vt:lpstr>
      <vt:lpstr>PowerPoint Presentation</vt:lpstr>
      <vt:lpstr>PowerPoint Presentation</vt:lpstr>
      <vt:lpstr>TABLE 4</vt:lpstr>
      <vt:lpstr>PowerPoint Presentation</vt:lpstr>
      <vt:lpstr>What about outcome follow-up?</vt:lpstr>
      <vt:lpstr>What about outcome follow-up?</vt:lpstr>
      <vt:lpstr>What about outcome follow-up?</vt:lpstr>
      <vt:lpstr>What about outcome follow-up?</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 101</dc:title>
  <dc:creator>Kevin Strickland</dc:creator>
  <cp:lastModifiedBy>Kevin Strickland</cp:lastModifiedBy>
  <cp:revision>7</cp:revision>
  <dcterms:created xsi:type="dcterms:W3CDTF">2020-12-15T04:18:15Z</dcterms:created>
  <dcterms:modified xsi:type="dcterms:W3CDTF">2021-10-02T02:22:31Z</dcterms:modified>
</cp:coreProperties>
</file>